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7" r:id="rId1"/>
  </p:sldMasterIdLst>
  <p:notesMasterIdLst>
    <p:notesMasterId r:id="rId5"/>
  </p:notesMasterIdLst>
  <p:handoutMasterIdLst>
    <p:handoutMasterId r:id="rId6"/>
  </p:handoutMasterIdLst>
  <p:sldIdLst>
    <p:sldId id="356" r:id="rId2"/>
    <p:sldId id="357" r:id="rId3"/>
    <p:sldId id="358" r:id="rId4"/>
  </p:sldIdLst>
  <p:sldSz cx="12192000" cy="6858000"/>
  <p:notesSz cx="7010400" cy="9296400"/>
  <p:custDataLst>
    <p:tags r:id="rId7"/>
  </p:custDataLst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oduction Daily Health" id="{0D4161D9-CDEC-4B54-9716-3E7B7C6F5FAF}">
          <p14:sldIdLst>
            <p14:sldId id="356"/>
          </p14:sldIdLst>
        </p14:section>
        <p14:section name="Technical Metrics" id="{40FA9C8D-D150-42DE-8E83-7703A9052BDC}">
          <p14:sldIdLst>
            <p14:sldId id="357"/>
            <p14:sldId id="358"/>
          </p14:sldIdLst>
        </p14:section>
      </p14:sectionLst>
    </p:ext>
    <p:ext uri="{EFAFB233-063F-42B5-8137-9DF3F51BA10A}">
      <p15:sldGuideLst xmlns:p15="http://schemas.microsoft.com/office/powerpoint/2012/main">
        <p15:guide id="10" userDrawn="1">
          <p15:clr>
            <a:srgbClr val="A4A3A4"/>
          </p15:clr>
        </p15:guide>
        <p15:guide id="11" orient="horz" pos="2047" userDrawn="1">
          <p15:clr>
            <a:srgbClr val="A4A3A4"/>
          </p15:clr>
        </p15:guide>
        <p15:guide id="12" orient="horz" pos="1440" userDrawn="1">
          <p15:clr>
            <a:srgbClr val="A4A3A4"/>
          </p15:clr>
        </p15:guide>
        <p15:guide id="13" orient="horz" pos="2568" userDrawn="1">
          <p15:clr>
            <a:srgbClr val="A4A3A4"/>
          </p15:clr>
        </p15:guide>
        <p15:guide id="14" orient="horz" pos="3370" userDrawn="1">
          <p15:clr>
            <a:srgbClr val="A4A3A4"/>
          </p15:clr>
        </p15:guide>
        <p15:guide id="15" orient="horz" pos="3589" userDrawn="1">
          <p15:clr>
            <a:srgbClr val="A4A3A4"/>
          </p15:clr>
        </p15:guide>
        <p15:guide id="16" pos="42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nder Kuur, Cindy K" initials="CV" lastIdx="7" clrIdx="0">
    <p:extLst>
      <p:ext uri="{19B8F6BF-5375-455C-9EA6-DF929625EA0E}">
        <p15:presenceInfo xmlns:p15="http://schemas.microsoft.com/office/powerpoint/2012/main" userId="Vander Kuur, Cindy K" providerId="None"/>
      </p:ext>
    </p:extLst>
  </p:cmAuthor>
  <p:cmAuthor id="2" name="Baka, Jessica" initials="JB" lastIdx="6" clrIdx="1">
    <p:extLst>
      <p:ext uri="{19B8F6BF-5375-455C-9EA6-DF929625EA0E}">
        <p15:presenceInfo xmlns:p15="http://schemas.microsoft.com/office/powerpoint/2012/main" userId="Baka, Jessica" providerId="None"/>
      </p:ext>
    </p:extLst>
  </p:cmAuthor>
  <p:cmAuthor id="3" name="Coleman, Courtney" initials="CC" lastIdx="5" clrIdx="2">
    <p:extLst>
      <p:ext uri="{19B8F6BF-5375-455C-9EA6-DF929625EA0E}">
        <p15:presenceInfo xmlns:p15="http://schemas.microsoft.com/office/powerpoint/2012/main" userId="Coleman, Courtne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FFC000"/>
    <a:srgbClr val="FFCD00"/>
    <a:srgbClr val="8D8D8D"/>
    <a:srgbClr val="6E7072"/>
    <a:srgbClr val="86BC25"/>
    <a:srgbClr val="75787B"/>
    <a:srgbClr val="046A38"/>
    <a:srgbClr val="012169"/>
    <a:srgbClr val="62B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60" autoAdjust="0"/>
    <p:restoredTop sz="93556" autoAdjust="0"/>
  </p:normalViewPr>
  <p:slideViewPr>
    <p:cSldViewPr snapToGrid="0" showGuides="1">
      <p:cViewPr varScale="1">
        <p:scale>
          <a:sx n="82" d="100"/>
          <a:sy n="82" d="100"/>
        </p:scale>
        <p:origin x="451" y="58"/>
      </p:cViewPr>
      <p:guideLst>
        <p:guide/>
        <p:guide orient="horz" pos="2047"/>
        <p:guide orient="horz" pos="1440"/>
        <p:guide orient="horz" pos="2568"/>
        <p:guide orient="horz" pos="3370"/>
        <p:guide orient="horz" pos="3589"/>
        <p:guide pos="4224"/>
      </p:guideLst>
    </p:cSldViewPr>
  </p:slideViewPr>
  <p:outlineViewPr>
    <p:cViewPr>
      <p:scale>
        <a:sx n="33" d="100"/>
        <a:sy n="33" d="100"/>
      </p:scale>
      <p:origin x="0" y="-591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8" d="100"/>
        <a:sy n="38" d="100"/>
      </p:scale>
      <p:origin x="0" y="0"/>
    </p:cViewPr>
  </p:sorterViewPr>
  <p:notesViewPr>
    <p:cSldViewPr snapToGrid="0" showGuides="1">
      <p:cViewPr varScale="1">
        <p:scale>
          <a:sx n="72" d="100"/>
          <a:sy n="72" d="100"/>
        </p:scale>
        <p:origin x="3420" y="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403771337093502E-2"/>
          <c:y val="2.8187781877818778E-2"/>
          <c:w val="0.94445965837740009"/>
          <c:h val="0.7740130846190351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Problems being Fixed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Sheet1!$A$87:$A$369</c:f>
              <c:numCache>
                <c:formatCode>m/d/yyyy</c:formatCode>
                <c:ptCount val="132"/>
                <c:pt idx="0">
                  <c:v>43070</c:v>
                </c:pt>
                <c:pt idx="1">
                  <c:v>43071</c:v>
                </c:pt>
                <c:pt idx="2">
                  <c:v>43072</c:v>
                </c:pt>
                <c:pt idx="3">
                  <c:v>43073</c:v>
                </c:pt>
                <c:pt idx="4">
                  <c:v>43074</c:v>
                </c:pt>
                <c:pt idx="5">
                  <c:v>43075</c:v>
                </c:pt>
                <c:pt idx="6">
                  <c:v>43076</c:v>
                </c:pt>
                <c:pt idx="7">
                  <c:v>43077</c:v>
                </c:pt>
                <c:pt idx="8">
                  <c:v>43078</c:v>
                </c:pt>
                <c:pt idx="9">
                  <c:v>43079</c:v>
                </c:pt>
                <c:pt idx="10">
                  <c:v>43080</c:v>
                </c:pt>
                <c:pt idx="11">
                  <c:v>43081</c:v>
                </c:pt>
                <c:pt idx="12">
                  <c:v>43082</c:v>
                </c:pt>
                <c:pt idx="13">
                  <c:v>43083</c:v>
                </c:pt>
                <c:pt idx="14">
                  <c:v>43084</c:v>
                </c:pt>
                <c:pt idx="15">
                  <c:v>43085</c:v>
                </c:pt>
                <c:pt idx="16">
                  <c:v>43086</c:v>
                </c:pt>
                <c:pt idx="17">
                  <c:v>43087</c:v>
                </c:pt>
                <c:pt idx="18">
                  <c:v>43088</c:v>
                </c:pt>
                <c:pt idx="19">
                  <c:v>43089</c:v>
                </c:pt>
                <c:pt idx="20">
                  <c:v>43090</c:v>
                </c:pt>
                <c:pt idx="21">
                  <c:v>43091</c:v>
                </c:pt>
                <c:pt idx="22">
                  <c:v>43092</c:v>
                </c:pt>
                <c:pt idx="23">
                  <c:v>43093</c:v>
                </c:pt>
                <c:pt idx="24">
                  <c:v>43094</c:v>
                </c:pt>
                <c:pt idx="25">
                  <c:v>43095</c:v>
                </c:pt>
                <c:pt idx="26">
                  <c:v>43096</c:v>
                </c:pt>
                <c:pt idx="27">
                  <c:v>43097</c:v>
                </c:pt>
                <c:pt idx="28">
                  <c:v>43098</c:v>
                </c:pt>
                <c:pt idx="29">
                  <c:v>43099</c:v>
                </c:pt>
                <c:pt idx="30">
                  <c:v>43100</c:v>
                </c:pt>
                <c:pt idx="31">
                  <c:v>43101</c:v>
                </c:pt>
                <c:pt idx="32">
                  <c:v>43102</c:v>
                </c:pt>
                <c:pt idx="33">
                  <c:v>43103</c:v>
                </c:pt>
                <c:pt idx="34">
                  <c:v>43104</c:v>
                </c:pt>
                <c:pt idx="35">
                  <c:v>43105</c:v>
                </c:pt>
                <c:pt idx="36">
                  <c:v>43106</c:v>
                </c:pt>
                <c:pt idx="37">
                  <c:v>43107</c:v>
                </c:pt>
                <c:pt idx="38">
                  <c:v>43108</c:v>
                </c:pt>
                <c:pt idx="39">
                  <c:v>43109</c:v>
                </c:pt>
                <c:pt idx="40">
                  <c:v>43110</c:v>
                </c:pt>
                <c:pt idx="41">
                  <c:v>43111</c:v>
                </c:pt>
                <c:pt idx="42">
                  <c:v>43112</c:v>
                </c:pt>
                <c:pt idx="43">
                  <c:v>43113</c:v>
                </c:pt>
                <c:pt idx="44">
                  <c:v>43114</c:v>
                </c:pt>
                <c:pt idx="45">
                  <c:v>43115</c:v>
                </c:pt>
                <c:pt idx="46">
                  <c:v>43116</c:v>
                </c:pt>
                <c:pt idx="47">
                  <c:v>43117</c:v>
                </c:pt>
                <c:pt idx="48">
                  <c:v>43118</c:v>
                </c:pt>
                <c:pt idx="49">
                  <c:v>43119</c:v>
                </c:pt>
                <c:pt idx="50">
                  <c:v>43120</c:v>
                </c:pt>
                <c:pt idx="51">
                  <c:v>43121</c:v>
                </c:pt>
                <c:pt idx="52">
                  <c:v>43122</c:v>
                </c:pt>
                <c:pt idx="53">
                  <c:v>43123</c:v>
                </c:pt>
                <c:pt idx="54">
                  <c:v>43124</c:v>
                </c:pt>
                <c:pt idx="55">
                  <c:v>43125</c:v>
                </c:pt>
                <c:pt idx="56">
                  <c:v>43126</c:v>
                </c:pt>
                <c:pt idx="57">
                  <c:v>43127</c:v>
                </c:pt>
                <c:pt idx="58">
                  <c:v>43128</c:v>
                </c:pt>
                <c:pt idx="59">
                  <c:v>43129</c:v>
                </c:pt>
                <c:pt idx="60">
                  <c:v>43130</c:v>
                </c:pt>
                <c:pt idx="61">
                  <c:v>43131</c:v>
                </c:pt>
                <c:pt idx="62">
                  <c:v>43132</c:v>
                </c:pt>
                <c:pt idx="63">
                  <c:v>43133</c:v>
                </c:pt>
                <c:pt idx="64">
                  <c:v>43134</c:v>
                </c:pt>
                <c:pt idx="65">
                  <c:v>43135</c:v>
                </c:pt>
                <c:pt idx="66">
                  <c:v>43136</c:v>
                </c:pt>
                <c:pt idx="67">
                  <c:v>43137</c:v>
                </c:pt>
                <c:pt idx="68">
                  <c:v>43138</c:v>
                </c:pt>
                <c:pt idx="69">
                  <c:v>43139</c:v>
                </c:pt>
                <c:pt idx="70">
                  <c:v>43140</c:v>
                </c:pt>
                <c:pt idx="71">
                  <c:v>43141</c:v>
                </c:pt>
                <c:pt idx="72">
                  <c:v>43142</c:v>
                </c:pt>
                <c:pt idx="73">
                  <c:v>43143</c:v>
                </c:pt>
                <c:pt idx="74">
                  <c:v>43144</c:v>
                </c:pt>
                <c:pt idx="75">
                  <c:v>43145</c:v>
                </c:pt>
                <c:pt idx="76">
                  <c:v>43146</c:v>
                </c:pt>
                <c:pt idx="77">
                  <c:v>43147</c:v>
                </c:pt>
                <c:pt idx="78">
                  <c:v>43148</c:v>
                </c:pt>
                <c:pt idx="79">
                  <c:v>43149</c:v>
                </c:pt>
                <c:pt idx="80">
                  <c:v>43150</c:v>
                </c:pt>
                <c:pt idx="81">
                  <c:v>43151</c:v>
                </c:pt>
                <c:pt idx="82">
                  <c:v>43152</c:v>
                </c:pt>
                <c:pt idx="83">
                  <c:v>43153</c:v>
                </c:pt>
                <c:pt idx="84">
                  <c:v>43154</c:v>
                </c:pt>
                <c:pt idx="85">
                  <c:v>43155</c:v>
                </c:pt>
                <c:pt idx="86">
                  <c:v>43156</c:v>
                </c:pt>
                <c:pt idx="87">
                  <c:v>43157</c:v>
                </c:pt>
                <c:pt idx="88">
                  <c:v>43158</c:v>
                </c:pt>
                <c:pt idx="89">
                  <c:v>43159</c:v>
                </c:pt>
                <c:pt idx="90">
                  <c:v>43160</c:v>
                </c:pt>
                <c:pt idx="91">
                  <c:v>43161</c:v>
                </c:pt>
                <c:pt idx="92">
                  <c:v>43162</c:v>
                </c:pt>
                <c:pt idx="93">
                  <c:v>43163</c:v>
                </c:pt>
                <c:pt idx="94">
                  <c:v>43164</c:v>
                </c:pt>
                <c:pt idx="95">
                  <c:v>43165</c:v>
                </c:pt>
                <c:pt idx="96">
                  <c:v>43166</c:v>
                </c:pt>
                <c:pt idx="97">
                  <c:v>43167</c:v>
                </c:pt>
                <c:pt idx="98">
                  <c:v>43168</c:v>
                </c:pt>
                <c:pt idx="99">
                  <c:v>43169</c:v>
                </c:pt>
                <c:pt idx="100">
                  <c:v>43170</c:v>
                </c:pt>
                <c:pt idx="101">
                  <c:v>43171</c:v>
                </c:pt>
                <c:pt idx="102">
                  <c:v>43172</c:v>
                </c:pt>
                <c:pt idx="103">
                  <c:v>43173</c:v>
                </c:pt>
                <c:pt idx="104">
                  <c:v>43174</c:v>
                </c:pt>
                <c:pt idx="105">
                  <c:v>43175</c:v>
                </c:pt>
                <c:pt idx="106">
                  <c:v>43176</c:v>
                </c:pt>
                <c:pt idx="107">
                  <c:v>43177</c:v>
                </c:pt>
                <c:pt idx="108">
                  <c:v>43178</c:v>
                </c:pt>
                <c:pt idx="109">
                  <c:v>43179</c:v>
                </c:pt>
                <c:pt idx="110">
                  <c:v>43180</c:v>
                </c:pt>
                <c:pt idx="111">
                  <c:v>43181</c:v>
                </c:pt>
                <c:pt idx="112">
                  <c:v>43182</c:v>
                </c:pt>
                <c:pt idx="113">
                  <c:v>43183</c:v>
                </c:pt>
                <c:pt idx="114">
                  <c:v>43184</c:v>
                </c:pt>
                <c:pt idx="115">
                  <c:v>43185</c:v>
                </c:pt>
                <c:pt idx="116">
                  <c:v>43186</c:v>
                </c:pt>
                <c:pt idx="117">
                  <c:v>43187</c:v>
                </c:pt>
                <c:pt idx="118">
                  <c:v>43188</c:v>
                </c:pt>
                <c:pt idx="119">
                  <c:v>43189</c:v>
                </c:pt>
                <c:pt idx="120">
                  <c:v>43190</c:v>
                </c:pt>
                <c:pt idx="121">
                  <c:v>43191</c:v>
                </c:pt>
                <c:pt idx="122">
                  <c:v>43192</c:v>
                </c:pt>
                <c:pt idx="123">
                  <c:v>43193</c:v>
                </c:pt>
                <c:pt idx="124">
                  <c:v>43194</c:v>
                </c:pt>
                <c:pt idx="125">
                  <c:v>43195</c:v>
                </c:pt>
                <c:pt idx="126">
                  <c:v>43196</c:v>
                </c:pt>
                <c:pt idx="127">
                  <c:v>43197</c:v>
                </c:pt>
                <c:pt idx="128">
                  <c:v>43198</c:v>
                </c:pt>
                <c:pt idx="129">
                  <c:v>43199</c:v>
                </c:pt>
                <c:pt idx="130">
                  <c:v>43200</c:v>
                </c:pt>
                <c:pt idx="131">
                  <c:v>43201</c:v>
                </c:pt>
              </c:numCache>
            </c:numRef>
          </c:cat>
          <c:val>
            <c:numRef>
              <c:f>Sheet1!$B$87:$B$369</c:f>
              <c:numCache>
                <c:formatCode>General</c:formatCode>
                <c:ptCount val="132"/>
                <c:pt idx="0">
                  <c:v>1269</c:v>
                </c:pt>
                <c:pt idx="1">
                  <c:v>1283</c:v>
                </c:pt>
                <c:pt idx="2">
                  <c:v>1280</c:v>
                </c:pt>
                <c:pt idx="3">
                  <c:v>1287</c:v>
                </c:pt>
                <c:pt idx="4">
                  <c:v>1318</c:v>
                </c:pt>
                <c:pt idx="5">
                  <c:v>1331</c:v>
                </c:pt>
                <c:pt idx="6">
                  <c:v>1344</c:v>
                </c:pt>
                <c:pt idx="7">
                  <c:v>1352</c:v>
                </c:pt>
                <c:pt idx="8">
                  <c:v>1359</c:v>
                </c:pt>
                <c:pt idx="9">
                  <c:v>1339</c:v>
                </c:pt>
                <c:pt idx="10">
                  <c:v>1327</c:v>
                </c:pt>
                <c:pt idx="11">
                  <c:v>1346</c:v>
                </c:pt>
                <c:pt idx="12">
                  <c:v>1365</c:v>
                </c:pt>
                <c:pt idx="13">
                  <c:v>1367</c:v>
                </c:pt>
                <c:pt idx="14">
                  <c:v>1379</c:v>
                </c:pt>
                <c:pt idx="15">
                  <c:v>1383</c:v>
                </c:pt>
                <c:pt idx="16">
                  <c:v>1206</c:v>
                </c:pt>
                <c:pt idx="17">
                  <c:v>1206</c:v>
                </c:pt>
                <c:pt idx="18">
                  <c:v>1235</c:v>
                </c:pt>
                <c:pt idx="19">
                  <c:v>1262</c:v>
                </c:pt>
                <c:pt idx="20">
                  <c:v>1276</c:v>
                </c:pt>
                <c:pt idx="21">
                  <c:v>1297</c:v>
                </c:pt>
                <c:pt idx="22">
                  <c:v>1303</c:v>
                </c:pt>
                <c:pt idx="23">
                  <c:v>1303</c:v>
                </c:pt>
                <c:pt idx="24">
                  <c:v>1303</c:v>
                </c:pt>
                <c:pt idx="25">
                  <c:v>1303</c:v>
                </c:pt>
                <c:pt idx="26">
                  <c:v>1307</c:v>
                </c:pt>
                <c:pt idx="27">
                  <c:v>1312</c:v>
                </c:pt>
                <c:pt idx="28">
                  <c:v>1321</c:v>
                </c:pt>
                <c:pt idx="29">
                  <c:v>1324</c:v>
                </c:pt>
                <c:pt idx="30">
                  <c:v>1324</c:v>
                </c:pt>
                <c:pt idx="31">
                  <c:v>1324</c:v>
                </c:pt>
                <c:pt idx="32">
                  <c:v>1327</c:v>
                </c:pt>
                <c:pt idx="33">
                  <c:v>1316</c:v>
                </c:pt>
                <c:pt idx="34">
                  <c:v>1328</c:v>
                </c:pt>
                <c:pt idx="35">
                  <c:v>1325</c:v>
                </c:pt>
                <c:pt idx="36">
                  <c:v>1324</c:v>
                </c:pt>
                <c:pt idx="37">
                  <c:v>1323</c:v>
                </c:pt>
                <c:pt idx="38">
                  <c:v>1318</c:v>
                </c:pt>
                <c:pt idx="39">
                  <c:v>1323</c:v>
                </c:pt>
                <c:pt idx="40">
                  <c:v>1326</c:v>
                </c:pt>
                <c:pt idx="41">
                  <c:v>1349</c:v>
                </c:pt>
                <c:pt idx="42">
                  <c:v>1358</c:v>
                </c:pt>
                <c:pt idx="43">
                  <c:v>1370</c:v>
                </c:pt>
                <c:pt idx="44">
                  <c:v>1370</c:v>
                </c:pt>
                <c:pt idx="45">
                  <c:v>1367</c:v>
                </c:pt>
                <c:pt idx="46">
                  <c:v>1360</c:v>
                </c:pt>
                <c:pt idx="47">
                  <c:v>1356</c:v>
                </c:pt>
                <c:pt idx="48">
                  <c:v>1373</c:v>
                </c:pt>
                <c:pt idx="49">
                  <c:v>1381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CB8-43C7-9693-ED5F2D8FDEA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Incidents being Fixed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Sheet1!$A$87:$A$369</c:f>
              <c:numCache>
                <c:formatCode>m/d/yyyy</c:formatCode>
                <c:ptCount val="132"/>
                <c:pt idx="0">
                  <c:v>43070</c:v>
                </c:pt>
                <c:pt idx="1">
                  <c:v>43071</c:v>
                </c:pt>
                <c:pt idx="2">
                  <c:v>43072</c:v>
                </c:pt>
                <c:pt idx="3">
                  <c:v>43073</c:v>
                </c:pt>
                <c:pt idx="4">
                  <c:v>43074</c:v>
                </c:pt>
                <c:pt idx="5">
                  <c:v>43075</c:v>
                </c:pt>
                <c:pt idx="6">
                  <c:v>43076</c:v>
                </c:pt>
                <c:pt idx="7">
                  <c:v>43077</c:v>
                </c:pt>
                <c:pt idx="8">
                  <c:v>43078</c:v>
                </c:pt>
                <c:pt idx="9">
                  <c:v>43079</c:v>
                </c:pt>
                <c:pt idx="10">
                  <c:v>43080</c:v>
                </c:pt>
                <c:pt idx="11">
                  <c:v>43081</c:v>
                </c:pt>
                <c:pt idx="12">
                  <c:v>43082</c:v>
                </c:pt>
                <c:pt idx="13">
                  <c:v>43083</c:v>
                </c:pt>
                <c:pt idx="14">
                  <c:v>43084</c:v>
                </c:pt>
                <c:pt idx="15">
                  <c:v>43085</c:v>
                </c:pt>
                <c:pt idx="16">
                  <c:v>43086</c:v>
                </c:pt>
                <c:pt idx="17">
                  <c:v>43087</c:v>
                </c:pt>
                <c:pt idx="18">
                  <c:v>43088</c:v>
                </c:pt>
                <c:pt idx="19">
                  <c:v>43089</c:v>
                </c:pt>
                <c:pt idx="20">
                  <c:v>43090</c:v>
                </c:pt>
                <c:pt idx="21">
                  <c:v>43091</c:v>
                </c:pt>
                <c:pt idx="22">
                  <c:v>43092</c:v>
                </c:pt>
                <c:pt idx="23">
                  <c:v>43093</c:v>
                </c:pt>
                <c:pt idx="24">
                  <c:v>43094</c:v>
                </c:pt>
                <c:pt idx="25">
                  <c:v>43095</c:v>
                </c:pt>
                <c:pt idx="26">
                  <c:v>43096</c:v>
                </c:pt>
                <c:pt idx="27">
                  <c:v>43097</c:v>
                </c:pt>
                <c:pt idx="28">
                  <c:v>43098</c:v>
                </c:pt>
                <c:pt idx="29">
                  <c:v>43099</c:v>
                </c:pt>
                <c:pt idx="30">
                  <c:v>43100</c:v>
                </c:pt>
                <c:pt idx="31">
                  <c:v>43101</c:v>
                </c:pt>
                <c:pt idx="32">
                  <c:v>43102</c:v>
                </c:pt>
                <c:pt idx="33">
                  <c:v>43103</c:v>
                </c:pt>
                <c:pt idx="34">
                  <c:v>43104</c:v>
                </c:pt>
                <c:pt idx="35">
                  <c:v>43105</c:v>
                </c:pt>
                <c:pt idx="36">
                  <c:v>43106</c:v>
                </c:pt>
                <c:pt idx="37">
                  <c:v>43107</c:v>
                </c:pt>
                <c:pt idx="38">
                  <c:v>43108</c:v>
                </c:pt>
                <c:pt idx="39">
                  <c:v>43109</c:v>
                </c:pt>
                <c:pt idx="40">
                  <c:v>43110</c:v>
                </c:pt>
                <c:pt idx="41">
                  <c:v>43111</c:v>
                </c:pt>
                <c:pt idx="42">
                  <c:v>43112</c:v>
                </c:pt>
                <c:pt idx="43">
                  <c:v>43113</c:v>
                </c:pt>
                <c:pt idx="44">
                  <c:v>43114</c:v>
                </c:pt>
                <c:pt idx="45">
                  <c:v>43115</c:v>
                </c:pt>
                <c:pt idx="46">
                  <c:v>43116</c:v>
                </c:pt>
                <c:pt idx="47">
                  <c:v>43117</c:v>
                </c:pt>
                <c:pt idx="48">
                  <c:v>43118</c:v>
                </c:pt>
                <c:pt idx="49">
                  <c:v>43119</c:v>
                </c:pt>
                <c:pt idx="50">
                  <c:v>43120</c:v>
                </c:pt>
                <c:pt idx="51">
                  <c:v>43121</c:v>
                </c:pt>
                <c:pt idx="52">
                  <c:v>43122</c:v>
                </c:pt>
                <c:pt idx="53">
                  <c:v>43123</c:v>
                </c:pt>
                <c:pt idx="54">
                  <c:v>43124</c:v>
                </c:pt>
                <c:pt idx="55">
                  <c:v>43125</c:v>
                </c:pt>
                <c:pt idx="56">
                  <c:v>43126</c:v>
                </c:pt>
                <c:pt idx="57">
                  <c:v>43127</c:v>
                </c:pt>
                <c:pt idx="58">
                  <c:v>43128</c:v>
                </c:pt>
                <c:pt idx="59">
                  <c:v>43129</c:v>
                </c:pt>
                <c:pt idx="60">
                  <c:v>43130</c:v>
                </c:pt>
                <c:pt idx="61">
                  <c:v>43131</c:v>
                </c:pt>
                <c:pt idx="62">
                  <c:v>43132</c:v>
                </c:pt>
                <c:pt idx="63">
                  <c:v>43133</c:v>
                </c:pt>
                <c:pt idx="64">
                  <c:v>43134</c:v>
                </c:pt>
                <c:pt idx="65">
                  <c:v>43135</c:v>
                </c:pt>
                <c:pt idx="66">
                  <c:v>43136</c:v>
                </c:pt>
                <c:pt idx="67">
                  <c:v>43137</c:v>
                </c:pt>
                <c:pt idx="68">
                  <c:v>43138</c:v>
                </c:pt>
                <c:pt idx="69">
                  <c:v>43139</c:v>
                </c:pt>
                <c:pt idx="70">
                  <c:v>43140</c:v>
                </c:pt>
                <c:pt idx="71">
                  <c:v>43141</c:v>
                </c:pt>
                <c:pt idx="72">
                  <c:v>43142</c:v>
                </c:pt>
                <c:pt idx="73">
                  <c:v>43143</c:v>
                </c:pt>
                <c:pt idx="74">
                  <c:v>43144</c:v>
                </c:pt>
                <c:pt idx="75">
                  <c:v>43145</c:v>
                </c:pt>
                <c:pt idx="76">
                  <c:v>43146</c:v>
                </c:pt>
                <c:pt idx="77">
                  <c:v>43147</c:v>
                </c:pt>
                <c:pt idx="78">
                  <c:v>43148</c:v>
                </c:pt>
                <c:pt idx="79">
                  <c:v>43149</c:v>
                </c:pt>
                <c:pt idx="80">
                  <c:v>43150</c:v>
                </c:pt>
                <c:pt idx="81">
                  <c:v>43151</c:v>
                </c:pt>
                <c:pt idx="82">
                  <c:v>43152</c:v>
                </c:pt>
                <c:pt idx="83">
                  <c:v>43153</c:v>
                </c:pt>
                <c:pt idx="84">
                  <c:v>43154</c:v>
                </c:pt>
                <c:pt idx="85">
                  <c:v>43155</c:v>
                </c:pt>
                <c:pt idx="86">
                  <c:v>43156</c:v>
                </c:pt>
                <c:pt idx="87">
                  <c:v>43157</c:v>
                </c:pt>
                <c:pt idx="88">
                  <c:v>43158</c:v>
                </c:pt>
                <c:pt idx="89">
                  <c:v>43159</c:v>
                </c:pt>
                <c:pt idx="90">
                  <c:v>43160</c:v>
                </c:pt>
                <c:pt idx="91">
                  <c:v>43161</c:v>
                </c:pt>
                <c:pt idx="92">
                  <c:v>43162</c:v>
                </c:pt>
                <c:pt idx="93">
                  <c:v>43163</c:v>
                </c:pt>
                <c:pt idx="94">
                  <c:v>43164</c:v>
                </c:pt>
                <c:pt idx="95">
                  <c:v>43165</c:v>
                </c:pt>
                <c:pt idx="96">
                  <c:v>43166</c:v>
                </c:pt>
                <c:pt idx="97">
                  <c:v>43167</c:v>
                </c:pt>
                <c:pt idx="98">
                  <c:v>43168</c:v>
                </c:pt>
                <c:pt idx="99">
                  <c:v>43169</c:v>
                </c:pt>
                <c:pt idx="100">
                  <c:v>43170</c:v>
                </c:pt>
                <c:pt idx="101">
                  <c:v>43171</c:v>
                </c:pt>
                <c:pt idx="102">
                  <c:v>43172</c:v>
                </c:pt>
                <c:pt idx="103">
                  <c:v>43173</c:v>
                </c:pt>
                <c:pt idx="104">
                  <c:v>43174</c:v>
                </c:pt>
                <c:pt idx="105">
                  <c:v>43175</c:v>
                </c:pt>
                <c:pt idx="106">
                  <c:v>43176</c:v>
                </c:pt>
                <c:pt idx="107">
                  <c:v>43177</c:v>
                </c:pt>
                <c:pt idx="108">
                  <c:v>43178</c:v>
                </c:pt>
                <c:pt idx="109">
                  <c:v>43179</c:v>
                </c:pt>
                <c:pt idx="110">
                  <c:v>43180</c:v>
                </c:pt>
                <c:pt idx="111">
                  <c:v>43181</c:v>
                </c:pt>
                <c:pt idx="112">
                  <c:v>43182</c:v>
                </c:pt>
                <c:pt idx="113">
                  <c:v>43183</c:v>
                </c:pt>
                <c:pt idx="114">
                  <c:v>43184</c:v>
                </c:pt>
                <c:pt idx="115">
                  <c:v>43185</c:v>
                </c:pt>
                <c:pt idx="116">
                  <c:v>43186</c:v>
                </c:pt>
                <c:pt idx="117">
                  <c:v>43187</c:v>
                </c:pt>
                <c:pt idx="118">
                  <c:v>43188</c:v>
                </c:pt>
                <c:pt idx="119">
                  <c:v>43189</c:v>
                </c:pt>
                <c:pt idx="120">
                  <c:v>43190</c:v>
                </c:pt>
                <c:pt idx="121">
                  <c:v>43191</c:v>
                </c:pt>
                <c:pt idx="122">
                  <c:v>43192</c:v>
                </c:pt>
                <c:pt idx="123">
                  <c:v>43193</c:v>
                </c:pt>
                <c:pt idx="124">
                  <c:v>43194</c:v>
                </c:pt>
                <c:pt idx="125">
                  <c:v>43195</c:v>
                </c:pt>
                <c:pt idx="126">
                  <c:v>43196</c:v>
                </c:pt>
                <c:pt idx="127">
                  <c:v>43197</c:v>
                </c:pt>
                <c:pt idx="128">
                  <c:v>43198</c:v>
                </c:pt>
                <c:pt idx="129">
                  <c:v>43199</c:v>
                </c:pt>
                <c:pt idx="130">
                  <c:v>43200</c:v>
                </c:pt>
                <c:pt idx="131">
                  <c:v>43201</c:v>
                </c:pt>
              </c:numCache>
            </c:numRef>
          </c:cat>
          <c:val>
            <c:numRef>
              <c:f>Sheet1!$C$87:$C$369</c:f>
              <c:numCache>
                <c:formatCode>General</c:formatCode>
                <c:ptCount val="132"/>
                <c:pt idx="0">
                  <c:v>7621</c:v>
                </c:pt>
                <c:pt idx="1">
                  <c:v>7649</c:v>
                </c:pt>
                <c:pt idx="2">
                  <c:v>7568</c:v>
                </c:pt>
                <c:pt idx="3">
                  <c:v>7557</c:v>
                </c:pt>
                <c:pt idx="4">
                  <c:v>7506</c:v>
                </c:pt>
                <c:pt idx="5">
                  <c:v>7523</c:v>
                </c:pt>
                <c:pt idx="6">
                  <c:v>7505</c:v>
                </c:pt>
                <c:pt idx="7">
                  <c:v>7500</c:v>
                </c:pt>
                <c:pt idx="8">
                  <c:v>7532</c:v>
                </c:pt>
                <c:pt idx="9">
                  <c:v>7527</c:v>
                </c:pt>
                <c:pt idx="10">
                  <c:v>7511</c:v>
                </c:pt>
                <c:pt idx="11">
                  <c:v>7352</c:v>
                </c:pt>
                <c:pt idx="12">
                  <c:v>7363</c:v>
                </c:pt>
                <c:pt idx="13">
                  <c:v>7287</c:v>
                </c:pt>
                <c:pt idx="14">
                  <c:v>7385</c:v>
                </c:pt>
                <c:pt idx="15">
                  <c:v>7462</c:v>
                </c:pt>
                <c:pt idx="16">
                  <c:v>6728</c:v>
                </c:pt>
                <c:pt idx="17">
                  <c:v>6733</c:v>
                </c:pt>
                <c:pt idx="18">
                  <c:v>6552</c:v>
                </c:pt>
                <c:pt idx="19">
                  <c:v>6603</c:v>
                </c:pt>
                <c:pt idx="20">
                  <c:v>6598</c:v>
                </c:pt>
                <c:pt idx="21">
                  <c:v>6610</c:v>
                </c:pt>
                <c:pt idx="22">
                  <c:v>6699</c:v>
                </c:pt>
                <c:pt idx="23">
                  <c:v>6714</c:v>
                </c:pt>
                <c:pt idx="24">
                  <c:v>6714</c:v>
                </c:pt>
                <c:pt idx="25">
                  <c:v>6669</c:v>
                </c:pt>
                <c:pt idx="26">
                  <c:v>6702</c:v>
                </c:pt>
                <c:pt idx="27">
                  <c:v>6777</c:v>
                </c:pt>
                <c:pt idx="28">
                  <c:v>6864</c:v>
                </c:pt>
                <c:pt idx="29">
                  <c:v>6913</c:v>
                </c:pt>
                <c:pt idx="30">
                  <c:v>6921</c:v>
                </c:pt>
                <c:pt idx="31">
                  <c:v>6921</c:v>
                </c:pt>
                <c:pt idx="32">
                  <c:v>6877</c:v>
                </c:pt>
                <c:pt idx="33">
                  <c:v>6876</c:v>
                </c:pt>
                <c:pt idx="34">
                  <c:v>6848</c:v>
                </c:pt>
                <c:pt idx="35">
                  <c:v>6761</c:v>
                </c:pt>
                <c:pt idx="36">
                  <c:v>6753</c:v>
                </c:pt>
                <c:pt idx="37">
                  <c:v>6744</c:v>
                </c:pt>
                <c:pt idx="38">
                  <c:v>6696</c:v>
                </c:pt>
                <c:pt idx="39">
                  <c:v>6553</c:v>
                </c:pt>
                <c:pt idx="40">
                  <c:v>6463</c:v>
                </c:pt>
                <c:pt idx="41">
                  <c:v>5963</c:v>
                </c:pt>
                <c:pt idx="42">
                  <c:v>5995</c:v>
                </c:pt>
                <c:pt idx="43">
                  <c:v>6033</c:v>
                </c:pt>
                <c:pt idx="44">
                  <c:v>6031</c:v>
                </c:pt>
                <c:pt idx="45">
                  <c:v>5978</c:v>
                </c:pt>
                <c:pt idx="46">
                  <c:v>5947</c:v>
                </c:pt>
                <c:pt idx="47">
                  <c:v>5921</c:v>
                </c:pt>
                <c:pt idx="48">
                  <c:v>5846</c:v>
                </c:pt>
                <c:pt idx="49">
                  <c:v>5899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CB8-43C7-9693-ED5F2D8FDEA6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593427600"/>
        <c:axId val="593428384"/>
      </c:lineChart>
      <c:dateAx>
        <c:axId val="593427600"/>
        <c:scaling>
          <c:orientation val="minMax"/>
          <c:max val="43119"/>
          <c:min val="43088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3428384"/>
        <c:crosses val="autoZero"/>
        <c:auto val="1"/>
        <c:lblOffset val="100"/>
        <c:baseTimeUnit val="days"/>
      </c:dateAx>
      <c:valAx>
        <c:axId val="593428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3427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2" y="1"/>
            <a:ext cx="3038049" cy="464316"/>
          </a:xfrm>
          <a:prstGeom prst="rect">
            <a:avLst/>
          </a:prstGeom>
        </p:spPr>
        <p:txBody>
          <a:bodyPr vert="horz" lIns="86397" tIns="43199" rIns="86397" bIns="43199" rtlCol="0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788" y="1"/>
            <a:ext cx="3038049" cy="464316"/>
          </a:xfrm>
          <a:prstGeom prst="rect">
            <a:avLst/>
          </a:prstGeom>
        </p:spPr>
        <p:txBody>
          <a:bodyPr vert="horz" lIns="86397" tIns="43199" rIns="86397" bIns="43199" rtlCol="0"/>
          <a:lstStyle>
            <a:lvl1pPr algn="r">
              <a:defRPr sz="1100"/>
            </a:lvl1pPr>
          </a:lstStyle>
          <a:p>
            <a:fld id="{B4AD245C-091B-44E2-BFB0-BD94217887F7}" type="datetimeFigureOut">
              <a:rPr lang="en-US" smtClean="0">
                <a:latin typeface="Arial" panose="020B0604020202020204" pitchFamily="34" charset="0"/>
              </a:rPr>
              <a:t>1/19/2018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2" y="8830644"/>
            <a:ext cx="3038049" cy="464316"/>
          </a:xfrm>
          <a:prstGeom prst="rect">
            <a:avLst/>
          </a:prstGeom>
        </p:spPr>
        <p:txBody>
          <a:bodyPr vert="horz" lIns="86397" tIns="43199" rIns="86397" bIns="43199" rtlCol="0" anchor="b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788" y="8830644"/>
            <a:ext cx="3038049" cy="464316"/>
          </a:xfrm>
          <a:prstGeom prst="rect">
            <a:avLst/>
          </a:prstGeom>
        </p:spPr>
        <p:txBody>
          <a:bodyPr vert="horz" lIns="86397" tIns="43199" rIns="86397" bIns="43199" rtlCol="0" anchor="b"/>
          <a:lstStyle>
            <a:lvl1pPr algn="r">
              <a:defRPr sz="1100"/>
            </a:lvl1pPr>
          </a:lstStyle>
          <a:p>
            <a:fld id="{9A913F39-CFF6-40F1-84D1-700840B41EAB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8131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3037840" cy="464820"/>
          </a:xfrm>
          <a:prstGeom prst="rect">
            <a:avLst/>
          </a:prstGeom>
        </p:spPr>
        <p:txBody>
          <a:bodyPr vert="horz" lIns="93586" tIns="46791" rIns="93586" bIns="46791" rtlCol="0"/>
          <a:lstStyle>
            <a:lvl1pPr algn="l">
              <a:defRPr sz="11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46" y="4"/>
            <a:ext cx="3037840" cy="464820"/>
          </a:xfrm>
          <a:prstGeom prst="rect">
            <a:avLst/>
          </a:prstGeom>
        </p:spPr>
        <p:txBody>
          <a:bodyPr vert="horz" lIns="93586" tIns="46791" rIns="93586" bIns="46791" rtlCol="0"/>
          <a:lstStyle>
            <a:lvl1pPr algn="r">
              <a:defRPr sz="1100">
                <a:latin typeface="Arial" panose="020B0604020202020204" pitchFamily="34" charset="0"/>
              </a:defRPr>
            </a:lvl1pPr>
          </a:lstStyle>
          <a:p>
            <a:fld id="{0BA5BBE4-AEA3-489A-A28E-0C2FAF2506E3}" type="datetimeFigureOut">
              <a:rPr lang="en-US" smtClean="0"/>
              <a:pPr/>
              <a:t>1/19/2018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1944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586" tIns="46791" rIns="93586" bIns="4679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586" tIns="46791" rIns="93586" bIns="46791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9"/>
            <a:ext cx="3037840" cy="464820"/>
          </a:xfrm>
          <a:prstGeom prst="rect">
            <a:avLst/>
          </a:prstGeom>
        </p:spPr>
        <p:txBody>
          <a:bodyPr vert="horz" lIns="93586" tIns="46791" rIns="93586" bIns="46791" rtlCol="0" anchor="b"/>
          <a:lstStyle>
            <a:lvl1pPr algn="l">
              <a:defRPr sz="11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46" y="8829969"/>
            <a:ext cx="3037840" cy="464820"/>
          </a:xfrm>
          <a:prstGeom prst="rect">
            <a:avLst/>
          </a:prstGeom>
        </p:spPr>
        <p:txBody>
          <a:bodyPr vert="horz" lIns="93586" tIns="46791" rIns="93586" bIns="46791" rtlCol="0" anchor="b"/>
          <a:lstStyle>
            <a:lvl1pPr algn="r">
              <a:defRPr sz="1100">
                <a:latin typeface="Arial" panose="020B0604020202020204" pitchFamily="34" charset="0"/>
              </a:defRPr>
            </a:lvl1pPr>
          </a:lstStyle>
          <a:p>
            <a:fld id="{C0F4A2C8-6C88-4E71-83EE-698B9D4FE2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302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jira.ribridges.ri.gov/jira/secure/Dashboard.jspa?selectPageId=16520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582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7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Dashboard for Reference</a:t>
            </a:r>
            <a:r>
              <a:rPr lang="en-US" sz="700" b="1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700" baseline="0" dirty="0" smtClean="0"/>
              <a:t>- </a:t>
            </a:r>
            <a:r>
              <a:rPr lang="en-US" sz="1600" u="sng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  <a:hlinkClick r:id="rId3"/>
              </a:rPr>
              <a:t>http://jira.ribridges.ri.gov/jira/secure/Dashboard.jspa?selectPageId=16520</a:t>
            </a:r>
            <a:endParaRPr lang="en-US" sz="700" baseline="0" dirty="0" smtClean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7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b="1" dirty="0" smtClean="0"/>
              <a:t>Incident</a:t>
            </a:r>
            <a:r>
              <a:rPr lang="en-US" sz="700" b="1" baseline="0" dirty="0" smtClean="0"/>
              <a:t> Logged</a:t>
            </a:r>
            <a:r>
              <a:rPr lang="en-US" sz="700" baseline="0" dirty="0" smtClean="0"/>
              <a:t>: Project = RIB AND Status not in (closed, cancelled, resolved) AND type = incident</a:t>
            </a:r>
          </a:p>
          <a:p>
            <a:pPr marL="781035" lvl="1" indent="-171450">
              <a:buFont typeface="Arial" panose="020B0604020202020204" pitchFamily="34" charset="0"/>
              <a:buChar char="•"/>
            </a:pPr>
            <a:r>
              <a:rPr lang="en-US" sz="700" b="1" baseline="0" dirty="0" smtClean="0"/>
              <a:t>Triaged Incidents:</a:t>
            </a:r>
            <a:r>
              <a:rPr lang="en-US" sz="700" baseline="0" dirty="0" smtClean="0"/>
              <a:t> Project = RIB AND Status not in (closed, cancelled, resolved) AND type = incident AND status = "Incident Resolution in Progress"</a:t>
            </a:r>
          </a:p>
          <a:p>
            <a:pPr marL="781035" lvl="1" indent="-171450">
              <a:buFont typeface="Arial" panose="020B0604020202020204" pitchFamily="34" charset="0"/>
              <a:buChar char="•"/>
            </a:pPr>
            <a:r>
              <a:rPr lang="en-US" sz="700" b="1" baseline="0" dirty="0" smtClean="0"/>
              <a:t>Triaged – Awaiting State Clarification:</a:t>
            </a:r>
            <a:r>
              <a:rPr lang="en-US" sz="700" baseline="0" dirty="0" smtClean="0"/>
              <a:t> Project = RIB AND Status not in (closed, cancelled, resolved) AND type = incident AND status = "Clarification Needed"</a:t>
            </a:r>
          </a:p>
          <a:p>
            <a:pPr marL="1390620" marR="0" lvl="2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700" b="1" baseline="0" dirty="0" smtClean="0"/>
              <a:t>Invalid Incidents </a:t>
            </a:r>
            <a:r>
              <a:rPr lang="en-US" sz="700" baseline="0" dirty="0" smtClean="0"/>
              <a:t>= Project = RIB AND Status not in (closed, cancelled, resolved) AND type = incident AND status = "Clarification Needed" AND </a:t>
            </a:r>
            <a:r>
              <a:rPr lang="en-US" sz="700" baseline="0" dirty="0" err="1" smtClean="0"/>
              <a:t>cf</a:t>
            </a:r>
            <a:r>
              <a:rPr lang="en-US" sz="700" baseline="0" dirty="0" smtClean="0"/>
              <a:t>[13006] in ("Fixed without deployment", "Not </a:t>
            </a:r>
            <a:r>
              <a:rPr lang="en-US" sz="700" baseline="0" dirty="0" err="1" smtClean="0"/>
              <a:t>Reproducable</a:t>
            </a:r>
            <a:r>
              <a:rPr lang="en-US" sz="700" baseline="0" dirty="0" smtClean="0"/>
              <a:t>", "Working as Designed", EMPTY)</a:t>
            </a:r>
          </a:p>
          <a:p>
            <a:pPr marL="1390620" marR="0" lvl="2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700" b="1" baseline="0" dirty="0" smtClean="0"/>
              <a:t>BRR Needed</a:t>
            </a:r>
            <a:r>
              <a:rPr lang="en-US" sz="700" baseline="0" dirty="0" smtClean="0"/>
              <a:t>: Project = RIB AND Status not in (closed, cancelled, resolved) AND type = incident AND status = "Clarification Needed" AND </a:t>
            </a:r>
            <a:r>
              <a:rPr lang="en-US" sz="700" baseline="0" dirty="0" err="1" smtClean="0"/>
              <a:t>cf</a:t>
            </a:r>
            <a:r>
              <a:rPr lang="en-US" sz="700" baseline="0" dirty="0" smtClean="0"/>
              <a:t>[13006] = "Potential BRR"</a:t>
            </a:r>
          </a:p>
          <a:p>
            <a:pPr marL="1390620" lvl="2" indent="-171450">
              <a:buFont typeface="Arial" panose="020B0604020202020204" pitchFamily="34" charset="0"/>
              <a:buChar char="•"/>
            </a:pPr>
            <a:r>
              <a:rPr lang="en-US" sz="700" b="1" baseline="0" dirty="0" smtClean="0"/>
              <a:t>Worker Action Needed</a:t>
            </a:r>
            <a:r>
              <a:rPr lang="en-US" sz="700" baseline="0" dirty="0" smtClean="0"/>
              <a:t>: Project = RIB AND Status not in (closed, cancelled, resolved) AND type = incident AND status = "Clarification Needed" AND </a:t>
            </a:r>
            <a:r>
              <a:rPr lang="en-US" sz="700" baseline="0" dirty="0" err="1" smtClean="0"/>
              <a:t>cf</a:t>
            </a:r>
            <a:r>
              <a:rPr lang="en-US" sz="700" baseline="0" dirty="0" smtClean="0"/>
              <a:t>[13006] = "Worker Action Required"</a:t>
            </a:r>
          </a:p>
          <a:p>
            <a:pPr marL="1390620" lvl="2" indent="-171450">
              <a:buFont typeface="Arial" panose="020B0604020202020204" pitchFamily="34" charset="0"/>
              <a:buChar char="•"/>
            </a:pPr>
            <a:r>
              <a:rPr lang="en-US" sz="700" b="1" baseline="0" dirty="0" smtClean="0"/>
              <a:t>Additional Information Needed</a:t>
            </a:r>
            <a:r>
              <a:rPr lang="en-US" sz="700" baseline="0" dirty="0" smtClean="0"/>
              <a:t>: Project = RIB AND Status not in (closed, cancelled, resolved) AND type = incident AND status = "Clarification Needed" AND </a:t>
            </a:r>
            <a:r>
              <a:rPr lang="en-US" sz="700" baseline="0" dirty="0" err="1" smtClean="0"/>
              <a:t>cf</a:t>
            </a:r>
            <a:r>
              <a:rPr lang="en-US" sz="700" baseline="0" dirty="0" smtClean="0"/>
              <a:t>[13006] = "Needs More Info from State"</a:t>
            </a:r>
          </a:p>
          <a:p>
            <a:pPr marL="781035" lvl="1" indent="-171450">
              <a:buFont typeface="Arial" panose="020B0604020202020204" pitchFamily="34" charset="0"/>
              <a:buChar char="•"/>
            </a:pPr>
            <a:r>
              <a:rPr lang="en-US" sz="700" b="1" baseline="0" dirty="0" smtClean="0"/>
              <a:t>Work in Progress</a:t>
            </a:r>
            <a:r>
              <a:rPr lang="en-US" sz="700" baseline="0" dirty="0" smtClean="0"/>
              <a:t>:  Project = RIB AND Status not in (closed, cancelled, resolved, "Clarification Needed", "Incident Resolution in Progress") AND type = incident</a:t>
            </a:r>
          </a:p>
          <a:p>
            <a:pPr marL="781035" lvl="1" indent="-171450">
              <a:buFont typeface="Arial" panose="020B0604020202020204" pitchFamily="34" charset="0"/>
              <a:buChar char="•"/>
            </a:pPr>
            <a:endParaRPr lang="en-US" sz="700" baseline="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700" b="1" baseline="0" dirty="0" smtClean="0"/>
              <a:t>Problems</a:t>
            </a:r>
            <a:r>
              <a:rPr lang="en-US" sz="700" baseline="0" dirty="0" smtClean="0"/>
              <a:t>: Project = RIB AND type = problem AND status not in (closed, cancelled, resolved)</a:t>
            </a:r>
          </a:p>
          <a:p>
            <a:pPr marL="781035" lvl="1" indent="-171450">
              <a:buFont typeface="Arial" panose="020B0604020202020204" pitchFamily="34" charset="0"/>
              <a:buChar char="•"/>
            </a:pPr>
            <a:r>
              <a:rPr lang="en-US" sz="700" b="1" baseline="0" dirty="0" smtClean="0"/>
              <a:t>Data Fix:</a:t>
            </a:r>
            <a:r>
              <a:rPr lang="en-US" sz="700" baseline="0" dirty="0" smtClean="0"/>
              <a:t> Project = RIB AND type = problem AND status not in (closed, cancelled, resolved) AND "Resolution Type" = "Data Fix"</a:t>
            </a:r>
          </a:p>
          <a:p>
            <a:pPr marL="781035" lvl="1" indent="-171450">
              <a:buFont typeface="Arial" panose="020B0604020202020204" pitchFamily="34" charset="0"/>
              <a:buChar char="•"/>
            </a:pPr>
            <a:r>
              <a:rPr lang="en-US" sz="700" b="1" baseline="0" dirty="0" smtClean="0"/>
              <a:t>Code Fix</a:t>
            </a:r>
            <a:r>
              <a:rPr lang="en-US" sz="700" baseline="0" dirty="0" smtClean="0"/>
              <a:t>: Project = RIB AND type = problem AND status not in (closed, cancelled, resolved) AND "Resolution Type" = "Code Fix"</a:t>
            </a:r>
          </a:p>
          <a:p>
            <a:pPr marL="781035" marR="0" lvl="1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700" b="1" baseline="0" dirty="0" smtClean="0"/>
              <a:t>Pending Analysis</a:t>
            </a:r>
            <a:r>
              <a:rPr lang="en-US" sz="700" baseline="0" dirty="0" smtClean="0"/>
              <a:t>: </a:t>
            </a:r>
            <a:r>
              <a:rPr lang="en-US" sz="16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Project = RIB AND type = problem AND status not in (closed, cancelled, resolved) and "Resolution Type" in (EMPTY, "Code and Data Fix", "Not Reproducible", "Pending RCA", "Working as expected per design")</a:t>
            </a:r>
          </a:p>
          <a:p>
            <a:pPr marL="781035" lvl="1" indent="-171450">
              <a:buFont typeface="Arial" panose="020B0604020202020204" pitchFamily="34" charset="0"/>
              <a:buChar char="•"/>
            </a:pPr>
            <a:endParaRPr lang="en-US" sz="7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647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7038" y="693738"/>
            <a:ext cx="6156325" cy="3462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70736" y="8773355"/>
            <a:ext cx="3038145" cy="462720"/>
          </a:xfrm>
          <a:prstGeom prst="rect">
            <a:avLst/>
          </a:prstGeom>
        </p:spPr>
        <p:txBody>
          <a:bodyPr/>
          <a:lstStyle/>
          <a:p>
            <a:fld id="{B1FEB637-BC42-497E-9119-65CA0380A6EE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860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Black">
    <p:bg bwMode="gray"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75200" y="5845180"/>
            <a:ext cx="5592011" cy="50564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800" b="1">
                <a:solidFill>
                  <a:schemeClr val="bg1"/>
                </a:solidFill>
              </a:defRPr>
            </a:lvl1pPr>
            <a:lvl2pPr marL="0" indent="0" algn="l">
              <a:buNone/>
              <a:defRPr sz="1600" b="0">
                <a:solidFill>
                  <a:schemeClr val="bg1"/>
                </a:solidFill>
              </a:defRPr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noProof="0" dirty="0"/>
              <a:t>Click to edit Master title style</a:t>
            </a:r>
          </a:p>
          <a:p>
            <a:pPr lvl="1"/>
            <a:r>
              <a:rPr lang="en-US" noProof="0" dirty="0"/>
              <a:t>Click to edit Master subtitle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75200" y="6362699"/>
            <a:ext cx="5594349" cy="298451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sz="105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grpSp>
        <p:nvGrpSpPr>
          <p:cNvPr id="22" name="Group 21"/>
          <p:cNvGrpSpPr>
            <a:grpSpLocks noChangeAspect="1"/>
          </p:cNvGrpSpPr>
          <p:nvPr userDrawn="1"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23" name="Oval 5"/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4" name="Freeform 6"/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6" name="Freeform 8"/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8" name="Rectangle 10"/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9" name="Freeform 11"/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30" name="Freeform 12"/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31" name="Freeform 13"/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32" name="Freeform 14"/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</p:grpSp>
      <p:sp>
        <p:nvSpPr>
          <p:cNvPr id="33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393716" y="727595"/>
            <a:ext cx="5400000" cy="5400000"/>
          </a:xfrm>
          <a:prstGeom prst="rect">
            <a:avLst/>
          </a:prstGeo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06597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Deloitte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69901" y="1705668"/>
            <a:ext cx="10418233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0" y="3429000"/>
            <a:ext cx="10541000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09545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dark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80484" y="1590675"/>
            <a:ext cx="9029604" cy="4708525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4800"/>
              </a:spcBef>
              <a:defRPr sz="2800">
                <a:solidFill>
                  <a:schemeClr val="bg1"/>
                </a:solidFill>
              </a:defRPr>
            </a:lvl1pPr>
            <a:lvl2pPr marL="609585" indent="-609585">
              <a:defRPr sz="4000">
                <a:solidFill>
                  <a:schemeClr val="bg2"/>
                </a:solidFill>
              </a:defRPr>
            </a:lvl2pPr>
            <a:lvl3pPr>
              <a:defRPr sz="4000">
                <a:solidFill>
                  <a:schemeClr val="bg2"/>
                </a:solidFill>
              </a:defRPr>
            </a:lvl3pPr>
            <a:lvl4pPr>
              <a:defRPr sz="4000">
                <a:solidFill>
                  <a:schemeClr val="bg2"/>
                </a:solidFill>
              </a:defRPr>
            </a:lvl4pPr>
            <a:lvl5pPr>
              <a:defRPr sz="4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CaseCode"/>
          <p:cNvSpPr txBox="1"/>
          <p:nvPr userDrawn="1"/>
        </p:nvSpPr>
        <p:spPr>
          <a:xfrm>
            <a:off x="6336000" y="6476999"/>
            <a:ext cx="489656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buSzPct val="100000"/>
              <a:buFont typeface="Arial"/>
              <a:buNone/>
            </a:pPr>
            <a:r>
              <a:rPr lang="en-US" sz="650" dirty="0">
                <a:solidFill>
                  <a:prstClr val="white"/>
                </a:solidFill>
              </a:rPr>
              <a:t>Presentation title</a:t>
            </a:r>
            <a:br>
              <a:rPr lang="en-US" sz="650" dirty="0">
                <a:solidFill>
                  <a:prstClr val="white"/>
                </a:solidFill>
              </a:rPr>
            </a:br>
            <a:r>
              <a:rPr lang="en-US" sz="650" dirty="0">
                <a:solidFill>
                  <a:prstClr val="white"/>
                </a:solidFill>
              </a:rPr>
              <a:t>[To edit, click View &gt; Slide Master &gt; </a:t>
            </a:r>
            <a:r>
              <a:rPr lang="en-US" sz="650" dirty="0" smtClean="0">
                <a:solidFill>
                  <a:prstClr val="white"/>
                </a:solidFill>
              </a:rPr>
              <a:t>Slide master1]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13" name="Copyright"/>
          <p:cNvSpPr txBox="1"/>
          <p:nvPr userDrawn="1"/>
        </p:nvSpPr>
        <p:spPr>
          <a:xfrm>
            <a:off x="469900" y="6477000"/>
            <a:ext cx="5355167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800"/>
              </a:spcBef>
              <a:buSzPct val="100000"/>
              <a:buFont typeface="Arial"/>
              <a:buNone/>
            </a:pPr>
            <a:r>
              <a:rPr lang="en-US" sz="650" dirty="0" smtClean="0">
                <a:solidFill>
                  <a:prstClr val="white"/>
                </a:solidFill>
              </a:rPr>
              <a:t>Copyright © 2016 Deloitte Development LLC. All rights reserved.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414125" y="6477000"/>
            <a:ext cx="307975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smtClean="0">
                <a:solidFill>
                  <a:prstClr val="white"/>
                </a:solidFill>
              </a:rPr>
              <a:pPr algn="r">
                <a:spcBef>
                  <a:spcPts val="800"/>
                </a:spcBef>
                <a:buSzPct val="100000"/>
                <a:buFont typeface="Arial"/>
                <a:buNone/>
              </a:pPr>
              <a:t>‹#›</a:t>
            </a:fld>
            <a:endParaRPr lang="en-US" sz="6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6500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dark blu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80484" y="1590675"/>
            <a:ext cx="9029604" cy="4708525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4800"/>
              </a:spcBef>
              <a:defRPr sz="2800">
                <a:solidFill>
                  <a:schemeClr val="bg1"/>
                </a:solidFill>
              </a:defRPr>
            </a:lvl1pPr>
            <a:lvl2pPr marL="609585" indent="-609585">
              <a:defRPr sz="4000">
                <a:solidFill>
                  <a:schemeClr val="bg2"/>
                </a:solidFill>
              </a:defRPr>
            </a:lvl2pPr>
            <a:lvl3pPr>
              <a:defRPr sz="4000">
                <a:solidFill>
                  <a:schemeClr val="bg2"/>
                </a:solidFill>
              </a:defRPr>
            </a:lvl3pPr>
            <a:lvl4pPr>
              <a:defRPr sz="4000">
                <a:solidFill>
                  <a:schemeClr val="bg2"/>
                </a:solidFill>
              </a:defRPr>
            </a:lvl4pPr>
            <a:lvl5pPr>
              <a:defRPr sz="4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CaseCode"/>
          <p:cNvSpPr txBox="1"/>
          <p:nvPr userDrawn="1"/>
        </p:nvSpPr>
        <p:spPr>
          <a:xfrm>
            <a:off x="6336000" y="6476999"/>
            <a:ext cx="489656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buSzPct val="100000"/>
              <a:buFont typeface="Arial"/>
              <a:buNone/>
            </a:pPr>
            <a:r>
              <a:rPr lang="en-US" sz="650" dirty="0">
                <a:solidFill>
                  <a:prstClr val="white"/>
                </a:solidFill>
              </a:rPr>
              <a:t>Presentation title</a:t>
            </a:r>
            <a:br>
              <a:rPr lang="en-US" sz="650" dirty="0">
                <a:solidFill>
                  <a:prstClr val="white"/>
                </a:solidFill>
              </a:rPr>
            </a:br>
            <a:r>
              <a:rPr lang="en-US" sz="650" dirty="0">
                <a:solidFill>
                  <a:prstClr val="white"/>
                </a:solidFill>
              </a:rPr>
              <a:t>[To edit, click View &gt; Slide Master &gt; </a:t>
            </a:r>
            <a:r>
              <a:rPr lang="en-US" sz="650" dirty="0" smtClean="0">
                <a:solidFill>
                  <a:prstClr val="white"/>
                </a:solidFill>
              </a:rPr>
              <a:t>Slide master1]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15" name="Copyright"/>
          <p:cNvSpPr txBox="1"/>
          <p:nvPr userDrawn="1"/>
        </p:nvSpPr>
        <p:spPr>
          <a:xfrm>
            <a:off x="469900" y="6477000"/>
            <a:ext cx="5355167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800"/>
              </a:spcBef>
              <a:buSzPct val="100000"/>
              <a:buFont typeface="Arial"/>
              <a:buNone/>
            </a:pPr>
            <a:r>
              <a:rPr lang="en-US" sz="650" dirty="0" smtClean="0">
                <a:solidFill>
                  <a:prstClr val="white"/>
                </a:solidFill>
              </a:rPr>
              <a:t>Copyright © 2016 Deloitte Development LLC. All rights reserved.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1414125" y="6477000"/>
            <a:ext cx="307975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smtClean="0">
                <a:solidFill>
                  <a:prstClr val="white"/>
                </a:solidFill>
              </a:rPr>
              <a:pPr algn="r">
                <a:spcBef>
                  <a:spcPts val="800"/>
                </a:spcBef>
                <a:buSzPct val="100000"/>
                <a:buFont typeface="Arial"/>
                <a:buNone/>
              </a:pPr>
              <a:t>‹#›</a:t>
            </a:fld>
            <a:endParaRPr lang="en-US" sz="6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8973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teal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80484" y="1590675"/>
            <a:ext cx="9029604" cy="4708525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4800"/>
              </a:spcBef>
              <a:defRPr sz="2800">
                <a:solidFill>
                  <a:schemeClr val="bg1"/>
                </a:solidFill>
              </a:defRPr>
            </a:lvl1pPr>
            <a:lvl2pPr marL="609585" indent="-609585">
              <a:defRPr sz="4000">
                <a:solidFill>
                  <a:schemeClr val="bg2"/>
                </a:solidFill>
              </a:defRPr>
            </a:lvl2pPr>
            <a:lvl3pPr>
              <a:defRPr sz="4000">
                <a:solidFill>
                  <a:schemeClr val="bg2"/>
                </a:solidFill>
              </a:defRPr>
            </a:lvl3pPr>
            <a:lvl4pPr>
              <a:defRPr sz="4000">
                <a:solidFill>
                  <a:schemeClr val="bg2"/>
                </a:solidFill>
              </a:defRPr>
            </a:lvl4pPr>
            <a:lvl5pPr>
              <a:defRPr sz="4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8" name="CaseCode"/>
          <p:cNvSpPr txBox="1"/>
          <p:nvPr userDrawn="1"/>
        </p:nvSpPr>
        <p:spPr>
          <a:xfrm>
            <a:off x="6336000" y="6476999"/>
            <a:ext cx="489656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buSzPct val="100000"/>
              <a:buFont typeface="Arial"/>
              <a:buNone/>
            </a:pPr>
            <a:r>
              <a:rPr lang="en-US" sz="650" dirty="0">
                <a:solidFill>
                  <a:prstClr val="white"/>
                </a:solidFill>
              </a:rPr>
              <a:t>Presentation title</a:t>
            </a:r>
            <a:br>
              <a:rPr lang="en-US" sz="650" dirty="0">
                <a:solidFill>
                  <a:prstClr val="white"/>
                </a:solidFill>
              </a:rPr>
            </a:br>
            <a:r>
              <a:rPr lang="en-US" sz="650" dirty="0">
                <a:solidFill>
                  <a:prstClr val="white"/>
                </a:solidFill>
              </a:rPr>
              <a:t>[To edit, click View &gt; Slide Master &gt; </a:t>
            </a:r>
            <a:r>
              <a:rPr lang="en-US" sz="650" dirty="0" smtClean="0">
                <a:solidFill>
                  <a:prstClr val="white"/>
                </a:solidFill>
              </a:rPr>
              <a:t>Slide master1]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19" name="Copyright"/>
          <p:cNvSpPr txBox="1"/>
          <p:nvPr userDrawn="1"/>
        </p:nvSpPr>
        <p:spPr>
          <a:xfrm>
            <a:off x="469900" y="6477000"/>
            <a:ext cx="5355167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800"/>
              </a:spcBef>
              <a:buSzPct val="100000"/>
              <a:buFont typeface="Arial"/>
              <a:buNone/>
            </a:pPr>
            <a:r>
              <a:rPr lang="en-US" sz="650" dirty="0" smtClean="0">
                <a:solidFill>
                  <a:prstClr val="white"/>
                </a:solidFill>
              </a:rPr>
              <a:t>Copyright © 2016 Deloitte Development LLC. All rights reserved.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11414125" y="6477000"/>
            <a:ext cx="307975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smtClean="0">
                <a:solidFill>
                  <a:prstClr val="white"/>
                </a:solidFill>
              </a:rPr>
              <a:pPr algn="r">
                <a:spcBef>
                  <a:spcPts val="800"/>
                </a:spcBef>
                <a:buSzPct val="100000"/>
                <a:buFont typeface="Arial"/>
                <a:buNone/>
              </a:pPr>
              <a:t>‹#›</a:t>
            </a:fld>
            <a:endParaRPr lang="en-US" sz="6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2934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80484" y="1590675"/>
            <a:ext cx="9029604" cy="4708525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4800"/>
              </a:spcBef>
              <a:defRPr sz="2800">
                <a:solidFill>
                  <a:schemeClr val="bg1"/>
                </a:solidFill>
              </a:defRPr>
            </a:lvl1pPr>
            <a:lvl2pPr marL="609585" indent="-609585">
              <a:defRPr sz="4000">
                <a:solidFill>
                  <a:schemeClr val="bg2"/>
                </a:solidFill>
              </a:defRPr>
            </a:lvl2pPr>
            <a:lvl3pPr>
              <a:defRPr sz="4000">
                <a:solidFill>
                  <a:schemeClr val="bg2"/>
                </a:solidFill>
              </a:defRPr>
            </a:lvl3pPr>
            <a:lvl4pPr>
              <a:defRPr sz="4000">
                <a:solidFill>
                  <a:schemeClr val="bg2"/>
                </a:solidFill>
              </a:defRPr>
            </a:lvl4pPr>
            <a:lvl5pPr>
              <a:defRPr sz="4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CaseCode"/>
          <p:cNvSpPr txBox="1"/>
          <p:nvPr userDrawn="1"/>
        </p:nvSpPr>
        <p:spPr>
          <a:xfrm>
            <a:off x="6336000" y="6476999"/>
            <a:ext cx="489656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buSzPct val="100000"/>
              <a:buFont typeface="Arial"/>
              <a:buNone/>
            </a:pPr>
            <a:r>
              <a:rPr lang="en-US" sz="650" dirty="0">
                <a:solidFill>
                  <a:prstClr val="white"/>
                </a:solidFill>
              </a:rPr>
              <a:t>Presentation title</a:t>
            </a:r>
            <a:br>
              <a:rPr lang="en-US" sz="650" dirty="0">
                <a:solidFill>
                  <a:prstClr val="white"/>
                </a:solidFill>
              </a:rPr>
            </a:br>
            <a:r>
              <a:rPr lang="en-US" sz="650" dirty="0">
                <a:solidFill>
                  <a:prstClr val="white"/>
                </a:solidFill>
              </a:rPr>
              <a:t>[To edit, click View &gt; Slide Master &gt; </a:t>
            </a:r>
            <a:r>
              <a:rPr lang="en-US" sz="650" dirty="0" smtClean="0">
                <a:solidFill>
                  <a:prstClr val="white"/>
                </a:solidFill>
              </a:rPr>
              <a:t>Slide master1]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15" name="Copyright"/>
          <p:cNvSpPr txBox="1"/>
          <p:nvPr userDrawn="1"/>
        </p:nvSpPr>
        <p:spPr>
          <a:xfrm>
            <a:off x="469900" y="6477000"/>
            <a:ext cx="5355167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800"/>
              </a:spcBef>
              <a:buSzPct val="100000"/>
              <a:buFont typeface="Arial"/>
              <a:buNone/>
            </a:pPr>
            <a:r>
              <a:rPr lang="en-US" sz="650" dirty="0" smtClean="0">
                <a:solidFill>
                  <a:prstClr val="white"/>
                </a:solidFill>
              </a:rPr>
              <a:t>Copyright © 2016 Deloitte Development LLC. All rights reserved.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1414125" y="6477000"/>
            <a:ext cx="307975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smtClean="0">
                <a:solidFill>
                  <a:prstClr val="white"/>
                </a:solidFill>
              </a:rPr>
              <a:pPr algn="r">
                <a:spcBef>
                  <a:spcPts val="800"/>
                </a:spcBef>
                <a:buSzPct val="100000"/>
                <a:buFont typeface="Arial"/>
                <a:buNone/>
              </a:pPr>
              <a:t>‹#›</a:t>
            </a:fld>
            <a:endParaRPr lang="en-US" sz="6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0965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 wh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69900" y="1590675"/>
            <a:ext cx="9029604" cy="4708525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4800"/>
              </a:spcBef>
              <a:defRPr sz="2800">
                <a:solidFill>
                  <a:schemeClr val="tx1"/>
                </a:solidFill>
              </a:defRPr>
            </a:lvl1pPr>
            <a:lvl2pPr marL="609585" indent="-609585">
              <a:defRPr sz="4000">
                <a:solidFill>
                  <a:schemeClr val="bg2"/>
                </a:solidFill>
              </a:defRPr>
            </a:lvl2pPr>
            <a:lvl3pPr>
              <a:defRPr sz="4000">
                <a:solidFill>
                  <a:schemeClr val="bg2"/>
                </a:solidFill>
              </a:defRPr>
            </a:lvl3pPr>
            <a:lvl4pPr>
              <a:defRPr sz="4000">
                <a:solidFill>
                  <a:schemeClr val="bg2"/>
                </a:solidFill>
              </a:defRPr>
            </a:lvl4pPr>
            <a:lvl5pPr>
              <a:defRPr sz="4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2269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69900" y="1665291"/>
            <a:ext cx="9348787" cy="4633910"/>
          </a:xfrm>
          <a:prstGeom prst="rect">
            <a:avLst/>
          </a:prstGeom>
        </p:spPr>
        <p:txBody>
          <a:bodyPr/>
          <a:lstStyle>
            <a:lvl1pPr>
              <a:tabLst>
                <a:tab pos="8972326" algn="r"/>
              </a:tabLst>
              <a:defRPr/>
            </a:lvl1pPr>
            <a:lvl2pPr>
              <a:tabLst>
                <a:tab pos="8972326" algn="r"/>
              </a:tabLst>
              <a:defRPr/>
            </a:lvl2pPr>
            <a:lvl3pPr>
              <a:tabLst>
                <a:tab pos="8972326" algn="r"/>
              </a:tabLst>
              <a:defRPr/>
            </a:lvl3pPr>
            <a:lvl4pPr>
              <a:tabLst>
                <a:tab pos="8972326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  <a:lvl6pPr>
              <a:tabLst>
                <a:tab pos="8972326" algn="r"/>
              </a:tabLst>
              <a:defRPr/>
            </a:lvl6pPr>
            <a:lvl7pPr>
              <a:tabLst>
                <a:tab pos="8972326" algn="r"/>
              </a:tabLst>
              <a:defRPr/>
            </a:lvl7pPr>
            <a:lvl8pPr>
              <a:tabLst>
                <a:tab pos="8972326" algn="r"/>
              </a:tabLst>
              <a:defRPr/>
            </a:lvl8pPr>
            <a:lvl9pPr>
              <a:tabLst>
                <a:tab pos="8972326" algn="r"/>
              </a:tabLst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710774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604867" y="1700213"/>
            <a:ext cx="6117233" cy="4598988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469900" y="1665290"/>
            <a:ext cx="4333663" cy="4633911"/>
          </a:xfrm>
          <a:prstGeom prst="rect">
            <a:avLst/>
          </a:prstGeom>
        </p:spPr>
        <p:txBody>
          <a:bodyPr/>
          <a:lstStyle>
            <a:lvl1pPr>
              <a:tabLst>
                <a:tab pos="6705432" algn="r"/>
              </a:tabLst>
              <a:defRPr/>
            </a:lvl1pPr>
            <a:lvl2pPr>
              <a:tabLst>
                <a:tab pos="6705432" algn="r"/>
              </a:tabLst>
              <a:defRPr/>
            </a:lvl2pPr>
            <a:lvl3pPr>
              <a:tabLst>
                <a:tab pos="6705432" algn="r"/>
              </a:tabLst>
              <a:defRPr/>
            </a:lvl3pPr>
            <a:lvl4pPr>
              <a:tabLst>
                <a:tab pos="6705432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497358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8"/>
          <p:cNvSpPr>
            <a:spLocks noGrp="1"/>
          </p:cNvSpPr>
          <p:nvPr>
            <p:ph idx="1"/>
          </p:nvPr>
        </p:nvSpPr>
        <p:spPr>
          <a:xfrm>
            <a:off x="469900" y="1665290"/>
            <a:ext cx="11252200" cy="46339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001480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8" name="Text Placeholder 18"/>
          <p:cNvSpPr>
            <a:spLocks noGrp="1"/>
          </p:cNvSpPr>
          <p:nvPr>
            <p:ph idx="1"/>
          </p:nvPr>
        </p:nvSpPr>
        <p:spPr>
          <a:xfrm>
            <a:off x="469900" y="1665818"/>
            <a:ext cx="11252200" cy="46333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>
              <a:buFontTx/>
              <a:buNone/>
              <a:defRPr/>
            </a:lvl1pPr>
            <a:lvl2pPr marL="127000" indent="-127000" algn="l"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279400" indent="-127000" algn="l"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31800" indent="-127000" algn="l"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584200" indent="-127000" algn="l">
              <a:buClrTx/>
              <a:buSzPct val="100000"/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680886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75327" y="5845180"/>
            <a:ext cx="5594348" cy="50564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800" b="1">
                <a:solidFill>
                  <a:schemeClr val="tx1"/>
                </a:solidFill>
              </a:defRPr>
            </a:lvl1pPr>
            <a:lvl2pPr marL="0" indent="0" algn="l">
              <a:buNone/>
              <a:defRPr sz="1600" b="0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noProof="0" dirty="0"/>
              <a:t>Click to edit Master title style</a:t>
            </a:r>
          </a:p>
          <a:p>
            <a:pPr lvl="1"/>
            <a:r>
              <a:rPr lang="en-US" noProof="0" dirty="0"/>
              <a:t>Click to edit Master subtitle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75325" y="6362699"/>
            <a:ext cx="5594349" cy="298451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Aft>
                <a:spcPts val="0"/>
              </a:spcAft>
              <a:defRPr sz="105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grpSp>
        <p:nvGrpSpPr>
          <p:cNvPr id="19" name="Group 18"/>
          <p:cNvGrpSpPr>
            <a:grpSpLocks noChangeAspect="1"/>
          </p:cNvGrpSpPr>
          <p:nvPr userDrawn="1"/>
        </p:nvGrpSpPr>
        <p:grpSpPr>
          <a:xfrm>
            <a:off x="475325" y="457200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20" name="Oval 5"/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1" name="Freeform 6"/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2" name="Rectangle 7"/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3" name="Freeform 8"/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4" name="Rectangle 9"/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6" name="Freeform 11"/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7" name="Freeform 12"/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8" name="Freeform 13"/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9" name="Freeform 14"/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</p:grpSp>
      <p:sp>
        <p:nvSpPr>
          <p:cNvPr id="3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393716" y="727595"/>
            <a:ext cx="5400000" cy="5400000"/>
          </a:xfrm>
          <a:prstGeom prst="rect">
            <a:avLst/>
          </a:prstGeo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352448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1 column -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8"/>
          <p:cNvSpPr>
            <a:spLocks noGrp="1"/>
          </p:cNvSpPr>
          <p:nvPr>
            <p:ph idx="1"/>
          </p:nvPr>
        </p:nvSpPr>
        <p:spPr>
          <a:xfrm>
            <a:off x="469900" y="1676402"/>
            <a:ext cx="11252200" cy="46227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030800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468000" y="2054581"/>
            <a:ext cx="11252200" cy="3928209"/>
          </a:xfrm>
          <a:prstGeom prst="rect">
            <a:avLst/>
          </a:prstGeom>
        </p:spPr>
        <p:txBody>
          <a:bodyPr/>
          <a:lstStyle/>
          <a:p>
            <a:r>
              <a:rPr lang="en-US" noProof="0" dirty="0" smtClean="0"/>
              <a:t>Click icon to add chart</a:t>
            </a:r>
            <a:endParaRPr lang="en-US" noProof="0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68000" y="1659816"/>
            <a:ext cx="11252200" cy="357187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117804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468000" y="2051999"/>
            <a:ext cx="3600000" cy="3930791"/>
          </a:xfrm>
          <a:prstGeom prst="rect">
            <a:avLst/>
          </a:prstGeom>
        </p:spPr>
        <p:txBody>
          <a:bodyPr/>
          <a:lstStyle/>
          <a:p>
            <a:r>
              <a:rPr lang="en-US" noProof="0" dirty="0" smtClean="0"/>
              <a:t>Click icon to add chart</a:t>
            </a:r>
            <a:endParaRPr lang="en-US" noProof="0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68000" y="1665289"/>
            <a:ext cx="3600000" cy="392112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296000" y="2051998"/>
            <a:ext cx="3600000" cy="3930791"/>
          </a:xfrm>
          <a:prstGeom prst="rect">
            <a:avLst/>
          </a:prstGeom>
        </p:spPr>
        <p:txBody>
          <a:bodyPr/>
          <a:lstStyle/>
          <a:p>
            <a:r>
              <a:rPr lang="en-US" noProof="0" dirty="0" smtClean="0"/>
              <a:t>Click icon to add chart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296003" y="1665288"/>
            <a:ext cx="3600000" cy="392112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Chart Placeholder 3"/>
          <p:cNvSpPr>
            <a:spLocks noGrp="1"/>
          </p:cNvSpPr>
          <p:nvPr>
            <p:ph type="chart" sz="quarter" idx="21"/>
          </p:nvPr>
        </p:nvSpPr>
        <p:spPr>
          <a:xfrm>
            <a:off x="8086960" y="2051999"/>
            <a:ext cx="3600000" cy="3930791"/>
          </a:xfrm>
          <a:prstGeom prst="rect">
            <a:avLst/>
          </a:prstGeom>
        </p:spPr>
        <p:txBody>
          <a:bodyPr/>
          <a:lstStyle/>
          <a:p>
            <a:r>
              <a:rPr lang="en-US" noProof="0" dirty="0" smtClean="0"/>
              <a:t>Click icon to add chart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8086959" y="1659145"/>
            <a:ext cx="3600000" cy="398256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3341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420693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of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>
          <a:xfrm>
            <a:off x="468000" y="1665288"/>
            <a:ext cx="5328000" cy="4622507"/>
          </a:xfrm>
          <a:prstGeom prst="rect">
            <a:avLst/>
          </a:prstGeom>
        </p:spPr>
        <p:txBody>
          <a:bodyPr/>
          <a:lstStyle>
            <a:lvl1pPr>
              <a:tabLst>
                <a:tab pos="6705432" algn="r"/>
              </a:tabLst>
              <a:defRPr/>
            </a:lvl1pPr>
            <a:lvl2pPr>
              <a:tabLst>
                <a:tab pos="6705432" algn="r"/>
              </a:tabLst>
              <a:defRPr/>
            </a:lvl2pPr>
            <a:lvl3pPr>
              <a:tabLst>
                <a:tab pos="6705432" algn="r"/>
              </a:tabLst>
              <a:defRPr/>
            </a:lvl3pPr>
            <a:lvl4pPr>
              <a:tabLst>
                <a:tab pos="6705432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>
          <a:xfrm>
            <a:off x="6394100" y="1656000"/>
            <a:ext cx="5328000" cy="4631795"/>
          </a:xfrm>
          <a:prstGeom prst="rect">
            <a:avLst/>
          </a:prstGeom>
        </p:spPr>
        <p:txBody>
          <a:bodyPr/>
          <a:lstStyle>
            <a:lvl1pPr>
              <a:tabLst>
                <a:tab pos="6705432" algn="r"/>
              </a:tabLst>
              <a:defRPr/>
            </a:lvl1pPr>
            <a:lvl2pPr>
              <a:tabLst>
                <a:tab pos="6705432" algn="r"/>
              </a:tabLst>
              <a:defRPr/>
            </a:lvl2pPr>
            <a:lvl3pPr>
              <a:tabLst>
                <a:tab pos="6705432" algn="r"/>
              </a:tabLst>
              <a:defRPr/>
            </a:lvl3pPr>
            <a:lvl4pPr>
              <a:tabLst>
                <a:tab pos="6705432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234825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469900" y="1665289"/>
            <a:ext cx="4431857" cy="4633913"/>
          </a:xfrm>
          <a:prstGeom prst="rect">
            <a:avLst/>
          </a:prstGeom>
        </p:spPr>
        <p:txBody>
          <a:bodyPr/>
          <a:lstStyle>
            <a:lvl1pPr>
              <a:tabLst>
                <a:tab pos="6705432" algn="r"/>
              </a:tabLst>
              <a:defRPr/>
            </a:lvl1pPr>
            <a:lvl2pPr>
              <a:tabLst>
                <a:tab pos="6705432" algn="r"/>
              </a:tabLst>
              <a:defRPr/>
            </a:lvl2pPr>
            <a:lvl3pPr>
              <a:tabLst>
                <a:tab pos="6705432" algn="r"/>
              </a:tabLst>
              <a:defRPr/>
            </a:lvl3pPr>
            <a:lvl4pPr>
              <a:tabLst>
                <a:tab pos="6705432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5482100" y="1700213"/>
            <a:ext cx="6240000" cy="4598989"/>
          </a:xfrm>
          <a:prstGeom prst="rect">
            <a:avLst/>
          </a:prstGeom>
        </p:spPr>
        <p:txBody>
          <a:bodyPr/>
          <a:lstStyle>
            <a:lvl1pPr>
              <a:tabLst>
                <a:tab pos="6705432" algn="r"/>
              </a:tabLst>
              <a:defRPr/>
            </a:lvl1pPr>
            <a:lvl2pPr>
              <a:tabLst>
                <a:tab pos="6705432" algn="r"/>
              </a:tabLst>
              <a:defRPr/>
            </a:lvl2pPr>
            <a:lvl3pPr>
              <a:tabLst>
                <a:tab pos="6705432" algn="r"/>
              </a:tabLst>
              <a:defRPr/>
            </a:lvl3pPr>
            <a:lvl4pPr>
              <a:tabLst>
                <a:tab pos="6705432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015056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quarter" idx="10"/>
          </p:nvPr>
        </p:nvSpPr>
        <p:spPr>
          <a:xfrm>
            <a:off x="469900" y="1665288"/>
            <a:ext cx="5328000" cy="4633912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6705432" algn="r"/>
              </a:tabLst>
              <a:defRPr sz="1600"/>
            </a:lvl1pPr>
            <a:lvl2pPr>
              <a:tabLst>
                <a:tab pos="6705432" algn="r"/>
              </a:tabLst>
              <a:defRPr sz="1600"/>
            </a:lvl2pPr>
            <a:lvl3pPr>
              <a:tabLst>
                <a:tab pos="6705432" algn="r"/>
              </a:tabLst>
              <a:defRPr sz="1600"/>
            </a:lvl3pPr>
            <a:lvl4pPr>
              <a:tabLst>
                <a:tab pos="6705432" algn="r"/>
              </a:tabLst>
              <a:defRPr sz="1600"/>
            </a:lvl4pPr>
            <a:lvl5pPr>
              <a:tabLst>
                <a:tab pos="6705432" algn="r"/>
              </a:tabLst>
              <a:defRPr sz="1000" baseline="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20"/>
          </p:nvPr>
        </p:nvSpPr>
        <p:spPr>
          <a:xfrm>
            <a:off x="6394100" y="1665288"/>
            <a:ext cx="5328000" cy="4633912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6705432" algn="r"/>
              </a:tabLst>
              <a:defRPr sz="1600"/>
            </a:lvl1pPr>
            <a:lvl2pPr>
              <a:tabLst>
                <a:tab pos="6705432" algn="r"/>
              </a:tabLst>
              <a:defRPr sz="1600"/>
            </a:lvl2pPr>
            <a:lvl3pPr>
              <a:tabLst>
                <a:tab pos="6705432" algn="r"/>
              </a:tabLst>
              <a:defRPr sz="1600"/>
            </a:lvl3pPr>
            <a:lvl4pPr>
              <a:tabLst>
                <a:tab pos="6705432" algn="r"/>
              </a:tabLst>
              <a:defRPr sz="1600"/>
            </a:lvl4pPr>
            <a:lvl5pPr>
              <a:tabLst>
                <a:tab pos="6705432" algn="r"/>
              </a:tabLst>
              <a:defRPr sz="1000" baseline="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24800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3"/>
          <p:cNvSpPr>
            <a:spLocks noGrp="1"/>
          </p:cNvSpPr>
          <p:nvPr>
            <p:ph sz="quarter" idx="10"/>
          </p:nvPr>
        </p:nvSpPr>
        <p:spPr>
          <a:xfrm>
            <a:off x="469900" y="1665288"/>
            <a:ext cx="5480400" cy="4317502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6705432" algn="r"/>
              </a:tabLst>
              <a:defRPr/>
            </a:lvl1pPr>
            <a:lvl2pPr>
              <a:tabLst>
                <a:tab pos="6705432" algn="r"/>
              </a:tabLst>
              <a:defRPr/>
            </a:lvl2pPr>
            <a:lvl3pPr>
              <a:tabLst>
                <a:tab pos="6705432" algn="r"/>
              </a:tabLst>
              <a:defRPr/>
            </a:lvl3pPr>
            <a:lvl4pPr>
              <a:tabLst>
                <a:tab pos="6705432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21"/>
          </p:nvPr>
        </p:nvSpPr>
        <p:spPr>
          <a:xfrm>
            <a:off x="6239584" y="2125013"/>
            <a:ext cx="5482516" cy="3857777"/>
          </a:xfrm>
        </p:spPr>
        <p:txBody>
          <a:bodyPr>
            <a:noAutofit/>
          </a:bodyPr>
          <a:lstStyle/>
          <a:p>
            <a:r>
              <a:rPr lang="en-US" noProof="0" dirty="0" smtClean="0"/>
              <a:t>Click icon to add chart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6239584" y="1655763"/>
            <a:ext cx="5482516" cy="420687"/>
          </a:xfrm>
        </p:spPr>
        <p:txBody>
          <a:bodyPr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301639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21"/>
          </p:nvPr>
        </p:nvSpPr>
        <p:spPr>
          <a:xfrm>
            <a:off x="6239584" y="2125013"/>
            <a:ext cx="5482516" cy="3857777"/>
          </a:xfrm>
        </p:spPr>
        <p:txBody>
          <a:bodyPr>
            <a:noAutofit/>
          </a:bodyPr>
          <a:lstStyle/>
          <a:p>
            <a:r>
              <a:rPr lang="en-US" noProof="0" dirty="0" smtClean="0"/>
              <a:t>Click icon to add chart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6239585" y="1654028"/>
            <a:ext cx="5482516" cy="420687"/>
          </a:xfrm>
        </p:spPr>
        <p:txBody>
          <a:bodyPr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Chart Placeholder 2"/>
          <p:cNvSpPr>
            <a:spLocks noGrp="1"/>
          </p:cNvSpPr>
          <p:nvPr>
            <p:ph type="chart" sz="quarter" idx="24"/>
          </p:nvPr>
        </p:nvSpPr>
        <p:spPr>
          <a:xfrm>
            <a:off x="469900" y="2125013"/>
            <a:ext cx="5482517" cy="3857777"/>
          </a:xfrm>
        </p:spPr>
        <p:txBody>
          <a:bodyPr>
            <a:noAutofit/>
          </a:bodyPr>
          <a:lstStyle/>
          <a:p>
            <a:r>
              <a:rPr lang="en-US" noProof="0" dirty="0" smtClean="0"/>
              <a:t>Click icon to add chart</a:t>
            </a:r>
            <a:endParaRPr lang="en-US" noProof="0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5"/>
          </p:nvPr>
        </p:nvSpPr>
        <p:spPr>
          <a:xfrm>
            <a:off x="469898" y="1665288"/>
            <a:ext cx="5482517" cy="409427"/>
          </a:xfrm>
        </p:spPr>
        <p:txBody>
          <a:bodyPr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650170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with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7455116" y="1626099"/>
            <a:ext cx="4266983" cy="46731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6705432" algn="r"/>
              </a:tabLst>
              <a:defRPr sz="2400">
                <a:solidFill>
                  <a:schemeClr val="accent3"/>
                </a:solidFill>
              </a:defRPr>
            </a:lvl1pPr>
            <a:lvl2pPr>
              <a:tabLst>
                <a:tab pos="6705432" algn="r"/>
              </a:tabLst>
              <a:defRPr/>
            </a:lvl2pPr>
            <a:lvl3pPr>
              <a:tabLst>
                <a:tab pos="6705432" algn="r"/>
              </a:tabLst>
              <a:defRPr/>
            </a:lvl3pPr>
            <a:lvl4pPr>
              <a:tabLst>
                <a:tab pos="6705432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469900" y="1665288"/>
            <a:ext cx="6660866" cy="4633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6705432" algn="r"/>
              </a:tabLst>
              <a:defRPr/>
            </a:lvl1pPr>
            <a:lvl2pPr>
              <a:tabLst>
                <a:tab pos="6705432" algn="r"/>
              </a:tabLst>
              <a:defRPr/>
            </a:lvl2pPr>
            <a:lvl3pPr>
              <a:tabLst>
                <a:tab pos="6705432" algn="r"/>
              </a:tabLst>
              <a:defRPr/>
            </a:lvl3pPr>
            <a:lvl4pPr>
              <a:tabLst>
                <a:tab pos="6705432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09615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88742" y="1700213"/>
            <a:ext cx="2664000" cy="1260000"/>
          </a:xfrm>
        </p:spPr>
        <p:txBody>
          <a:bodyPr lIns="0" tIns="0" rIns="0" bIns="0">
            <a:noAutofit/>
          </a:bodyPr>
          <a:lstStyle/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341040" y="1700212"/>
            <a:ext cx="2664000" cy="1260000"/>
          </a:xfrm>
        </p:spPr>
        <p:txBody>
          <a:bodyPr lIns="0" tIns="0" rIns="0" bIns="0">
            <a:noAutofit/>
          </a:bodyPr>
          <a:lstStyle/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193338" y="1700212"/>
            <a:ext cx="2664000" cy="1260000"/>
          </a:xfrm>
        </p:spPr>
        <p:txBody>
          <a:bodyPr lIns="0" tIns="0" rIns="0" bIns="0">
            <a:noAutofit/>
          </a:bodyPr>
          <a:lstStyle/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9045636" y="1700212"/>
            <a:ext cx="2664000" cy="1260000"/>
          </a:xfrm>
        </p:spPr>
        <p:txBody>
          <a:bodyPr lIns="0" tIns="0" rIns="0" bIns="0">
            <a:noAutofit/>
          </a:bodyPr>
          <a:lstStyle/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82363" y="3076573"/>
            <a:ext cx="2640000" cy="3222628"/>
          </a:xfrm>
        </p:spPr>
        <p:txBody>
          <a:bodyPr/>
          <a:lstStyle>
            <a:lvl1pPr marL="0" indent="0">
              <a:defRPr b="1">
                <a:solidFill>
                  <a:schemeClr val="tx1"/>
                </a:solidFill>
              </a:defRPr>
            </a:lvl1pPr>
            <a:lvl2pPr marL="1270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0"/>
              </a:spcAft>
              <a:defRPr/>
            </a:lvl7pPr>
            <a:lvl8pPr marL="475188" indent="-235194">
              <a:spcAft>
                <a:spcPts val="0"/>
              </a:spcAft>
              <a:defRPr/>
            </a:lvl8pPr>
            <a:lvl9pPr marL="475188" indent="-235194">
              <a:spcAft>
                <a:spcPts val="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6207211" y="3079742"/>
            <a:ext cx="2640000" cy="3222628"/>
          </a:xfrm>
        </p:spPr>
        <p:txBody>
          <a:bodyPr/>
          <a:lstStyle>
            <a:lvl1pPr marL="0" indent="0">
              <a:defRPr b="1">
                <a:solidFill>
                  <a:schemeClr val="tx1"/>
                </a:solidFill>
              </a:defRPr>
            </a:lvl1pPr>
            <a:lvl2pPr marL="1270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0"/>
              </a:spcAft>
              <a:defRPr/>
            </a:lvl7pPr>
            <a:lvl8pPr marL="475188" indent="-235194">
              <a:spcAft>
                <a:spcPts val="0"/>
              </a:spcAft>
              <a:defRPr/>
            </a:lvl8pPr>
            <a:lvl9pPr marL="475188" indent="-235194">
              <a:spcAft>
                <a:spcPts val="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344787" y="3076573"/>
            <a:ext cx="2640000" cy="3222628"/>
          </a:xfrm>
        </p:spPr>
        <p:txBody>
          <a:bodyPr/>
          <a:lstStyle>
            <a:lvl1pPr marL="0" indent="0">
              <a:defRPr b="1">
                <a:solidFill>
                  <a:schemeClr val="tx1"/>
                </a:solidFill>
              </a:defRPr>
            </a:lvl1pPr>
            <a:lvl2pPr marL="1270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0"/>
              </a:spcAft>
              <a:defRPr/>
            </a:lvl7pPr>
            <a:lvl8pPr marL="475188" indent="-235194">
              <a:spcAft>
                <a:spcPts val="0"/>
              </a:spcAft>
              <a:defRPr/>
            </a:lvl8pPr>
            <a:lvl9pPr marL="475188" indent="-235194">
              <a:spcAft>
                <a:spcPts val="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9069636" y="3079742"/>
            <a:ext cx="2640000" cy="3222628"/>
          </a:xfrm>
        </p:spPr>
        <p:txBody>
          <a:bodyPr/>
          <a:lstStyle>
            <a:lvl1pPr marL="0" indent="0">
              <a:defRPr b="1">
                <a:solidFill>
                  <a:schemeClr val="tx1"/>
                </a:solidFill>
              </a:defRPr>
            </a:lvl1pPr>
            <a:lvl2pPr marL="1270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0"/>
              </a:spcAft>
              <a:defRPr/>
            </a:lvl7pPr>
            <a:lvl8pPr marL="475188" indent="-235194">
              <a:spcAft>
                <a:spcPts val="0"/>
              </a:spcAft>
              <a:defRPr/>
            </a:lvl8pPr>
            <a:lvl9pPr marL="475188" indent="-235194">
              <a:spcAft>
                <a:spcPts val="0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400351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Circle Black">
    <p:bg bwMode="gray"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4210150" y="1530450"/>
            <a:ext cx="3780000" cy="37800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108000" tIns="108000" rIns="108000" bIns="108000" anchor="ctr" anchorCtr="0">
            <a:normAutofit/>
          </a:bodyPr>
          <a:lstStyle>
            <a:lvl1pPr algn="ctr">
              <a:lnSpc>
                <a:spcPts val="3800"/>
              </a:lnSpc>
              <a:defRPr sz="3200" b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475200" y="5845180"/>
            <a:ext cx="5592011" cy="50564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75200" y="6362699"/>
            <a:ext cx="5594349" cy="298451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sz="105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grpSp>
        <p:nvGrpSpPr>
          <p:cNvPr id="16" name="Group 15"/>
          <p:cNvGrpSpPr>
            <a:grpSpLocks noChangeAspect="1"/>
          </p:cNvGrpSpPr>
          <p:nvPr userDrawn="1"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17" name="Oval 5"/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18" name="Freeform 6"/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19" name="Rectangle 7"/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0" name="Freeform 8"/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21" name="Rectangle 9"/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33" name="Rectangle 10"/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34" name="Freeform 11"/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35" name="Freeform 12"/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36" name="Freeform 13"/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37" name="Freeform 14"/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17059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76780" y="1703863"/>
            <a:ext cx="55368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6184900" y="1703863"/>
            <a:ext cx="55368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469900" y="4065173"/>
            <a:ext cx="55368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6184900" y="4065173"/>
            <a:ext cx="55368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dirty="0">
              <a:solidFill>
                <a:prstClr val="white"/>
              </a:solidFill>
            </a:endParaRPr>
          </a:p>
        </p:txBody>
      </p:sp>
      <p:sp>
        <p:nvSpPr>
          <p:cNvPr id="8" name="Picture Placeholder 11"/>
          <p:cNvSpPr>
            <a:spLocks noGrp="1"/>
          </p:cNvSpPr>
          <p:nvPr>
            <p:ph type="pic" sz="quarter" idx="25"/>
          </p:nvPr>
        </p:nvSpPr>
        <p:spPr>
          <a:xfrm>
            <a:off x="476780" y="1880213"/>
            <a:ext cx="2116800" cy="15912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6204097" y="1880212"/>
            <a:ext cx="2116800" cy="15912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29"/>
          </p:nvPr>
        </p:nvSpPr>
        <p:spPr>
          <a:xfrm>
            <a:off x="481779" y="4256211"/>
            <a:ext cx="2116800" cy="15912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31"/>
          </p:nvPr>
        </p:nvSpPr>
        <p:spPr>
          <a:xfrm>
            <a:off x="6204097" y="4256211"/>
            <a:ext cx="2116800" cy="15912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2"/>
          </p:nvPr>
        </p:nvSpPr>
        <p:spPr>
          <a:xfrm>
            <a:off x="2840780" y="1880213"/>
            <a:ext cx="3172800" cy="1944000"/>
          </a:xfrm>
        </p:spPr>
        <p:txBody>
          <a:bodyPr/>
          <a:lstStyle>
            <a:lvl1pPr marL="0" indent="0" algn="l">
              <a:spcAft>
                <a:spcPts val="0"/>
              </a:spcAft>
              <a:buFontTx/>
              <a:buNone/>
              <a:defRPr b="1"/>
            </a:lvl1pPr>
            <a:lvl2pPr marL="1270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b="0"/>
            </a:lvl2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3"/>
          </p:nvPr>
        </p:nvSpPr>
        <p:spPr>
          <a:xfrm>
            <a:off x="8550676" y="1880213"/>
            <a:ext cx="3171024" cy="1944000"/>
          </a:xfrm>
        </p:spPr>
        <p:txBody>
          <a:bodyPr/>
          <a:lstStyle>
            <a:lvl1pPr marL="0" indent="0" algn="l">
              <a:spcAft>
                <a:spcPts val="0"/>
              </a:spcAft>
              <a:buFontTx/>
              <a:buNone/>
              <a:defRPr b="1"/>
            </a:lvl1pPr>
            <a:lvl2pPr marL="1270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b="0"/>
            </a:lvl2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34"/>
          </p:nvPr>
        </p:nvSpPr>
        <p:spPr>
          <a:xfrm>
            <a:off x="2802551" y="4256213"/>
            <a:ext cx="3172800" cy="1944000"/>
          </a:xfrm>
        </p:spPr>
        <p:txBody>
          <a:bodyPr/>
          <a:lstStyle>
            <a:lvl1pPr marL="0" indent="0" algn="l">
              <a:spcAft>
                <a:spcPts val="0"/>
              </a:spcAft>
              <a:buFontTx/>
              <a:buNone/>
              <a:defRPr b="1"/>
            </a:lvl1pPr>
            <a:lvl2pPr marL="1270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b="0"/>
            </a:lvl2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5"/>
          </p:nvPr>
        </p:nvSpPr>
        <p:spPr>
          <a:xfrm>
            <a:off x="8548900" y="4256212"/>
            <a:ext cx="3172800" cy="1944000"/>
          </a:xfrm>
        </p:spPr>
        <p:txBody>
          <a:bodyPr/>
          <a:lstStyle>
            <a:lvl1pPr marL="0" indent="0" algn="l">
              <a:spcAft>
                <a:spcPts val="0"/>
              </a:spcAft>
              <a:buFontTx/>
              <a:buNone/>
              <a:defRPr b="1"/>
            </a:lvl1pPr>
            <a:lvl2pPr marL="127000" indent="-1270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b="0"/>
            </a:lvl2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354320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78609" y="1700213"/>
            <a:ext cx="3639312" cy="205283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082784" y="1700213"/>
            <a:ext cx="3639316" cy="2059099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284188" y="1700212"/>
            <a:ext cx="3636962" cy="2057767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18"/>
          <p:cNvSpPr>
            <a:spLocks noGrp="1"/>
          </p:cNvSpPr>
          <p:nvPr>
            <p:ph idx="1" hasCustomPrompt="1"/>
          </p:nvPr>
        </p:nvSpPr>
        <p:spPr>
          <a:xfrm>
            <a:off x="478609" y="3832225"/>
            <a:ext cx="3639312" cy="21814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 Placeholder 18"/>
          <p:cNvSpPr>
            <a:spLocks noGrp="1"/>
          </p:cNvSpPr>
          <p:nvPr>
            <p:ph idx="16" hasCustomPrompt="1"/>
          </p:nvPr>
        </p:nvSpPr>
        <p:spPr>
          <a:xfrm>
            <a:off x="4278313" y="3832224"/>
            <a:ext cx="3636962" cy="21866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Text Placeholder 18"/>
          <p:cNvSpPr>
            <a:spLocks noGrp="1"/>
          </p:cNvSpPr>
          <p:nvPr>
            <p:ph idx="17" hasCustomPrompt="1"/>
          </p:nvPr>
        </p:nvSpPr>
        <p:spPr>
          <a:xfrm>
            <a:off x="8082784" y="3832224"/>
            <a:ext cx="3639316" cy="21881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207039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018178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lifications 2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3341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69899" y="1857892"/>
            <a:ext cx="5544000" cy="1695451"/>
          </a:xfrm>
        </p:spPr>
        <p:txBody>
          <a:bodyPr/>
          <a:lstStyle>
            <a:lvl1pPr marL="0" indent="0" algn="l">
              <a:spcAft>
                <a:spcPts val="1333"/>
              </a:spcAft>
              <a:buFontTx/>
              <a:buNone/>
              <a:defRPr b="1">
                <a:solidFill>
                  <a:schemeClr val="tx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177462" y="1857892"/>
            <a:ext cx="5544000" cy="1695451"/>
          </a:xfrm>
        </p:spPr>
        <p:txBody>
          <a:bodyPr/>
          <a:lstStyle>
            <a:lvl1pPr marL="0" indent="0" algn="l">
              <a:spcAft>
                <a:spcPts val="1333"/>
              </a:spcAft>
              <a:buFontTx/>
              <a:buNone/>
              <a:defRPr b="1">
                <a:solidFill>
                  <a:schemeClr val="tx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469899" y="1705379"/>
            <a:ext cx="55440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333"/>
              </a:spcAft>
            </a:pPr>
            <a:endParaRPr lang="en-US" sz="1467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6167796" y="1705379"/>
            <a:ext cx="55440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333"/>
              </a:spcAft>
            </a:pPr>
            <a:endParaRPr lang="en-US" sz="1467" dirty="0">
              <a:solidFill>
                <a:prstClr val="white"/>
              </a:solidFill>
            </a:endParaRPr>
          </a:p>
        </p:txBody>
      </p:sp>
      <p:sp>
        <p:nvSpPr>
          <p:cNvPr id="19" name="Picture Placeholder 29"/>
          <p:cNvSpPr>
            <a:spLocks noGrp="1"/>
          </p:cNvSpPr>
          <p:nvPr>
            <p:ph type="pic" sz="quarter" idx="20" hasCustomPrompt="1"/>
          </p:nvPr>
        </p:nvSpPr>
        <p:spPr>
          <a:xfrm>
            <a:off x="10467635" y="1857892"/>
            <a:ext cx="1244161" cy="549275"/>
          </a:xfrm>
        </p:spPr>
        <p:txBody>
          <a:bodyPr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>
              <a:spcBef>
                <a:spcPct val="0"/>
              </a:spcBef>
            </a:pPr>
            <a:r>
              <a:rPr lang="en-US" sz="1600" noProof="0" dirty="0">
                <a:solidFill>
                  <a:schemeClr val="bg1"/>
                </a:solidFill>
              </a:rPr>
              <a:t>Co-brand</a:t>
            </a:r>
            <a:br>
              <a:rPr lang="en-US" sz="1600" noProof="0" dirty="0">
                <a:solidFill>
                  <a:schemeClr val="bg1"/>
                </a:solidFill>
              </a:rPr>
            </a:br>
            <a:r>
              <a:rPr lang="en-US" sz="1600" noProof="0" dirty="0">
                <a:solidFill>
                  <a:schemeClr val="bg1"/>
                </a:solidFill>
              </a:rPr>
              <a:t>Logo</a:t>
            </a:r>
          </a:p>
          <a:p>
            <a:endParaRPr lang="en-US" noProof="0" dirty="0"/>
          </a:p>
        </p:txBody>
      </p:sp>
      <p:sp>
        <p:nvSpPr>
          <p:cNvPr id="20" name="Picture Placeholder 29"/>
          <p:cNvSpPr>
            <a:spLocks noGrp="1"/>
          </p:cNvSpPr>
          <p:nvPr>
            <p:ph type="pic" sz="quarter" idx="19" hasCustomPrompt="1"/>
          </p:nvPr>
        </p:nvSpPr>
        <p:spPr>
          <a:xfrm>
            <a:off x="4734795" y="1863917"/>
            <a:ext cx="1244906" cy="549275"/>
          </a:xfrm>
        </p:spPr>
        <p:txBody>
          <a:bodyPr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>
              <a:spcBef>
                <a:spcPct val="0"/>
              </a:spcBef>
            </a:pPr>
            <a:r>
              <a:rPr lang="en-US" sz="1600" noProof="0" dirty="0">
                <a:solidFill>
                  <a:schemeClr val="bg1"/>
                </a:solidFill>
              </a:rPr>
              <a:t>Co-brand</a:t>
            </a:r>
            <a:br>
              <a:rPr lang="en-US" sz="1600" noProof="0" dirty="0">
                <a:solidFill>
                  <a:schemeClr val="bg1"/>
                </a:solidFill>
              </a:rPr>
            </a:br>
            <a:r>
              <a:rPr lang="en-US" sz="1600" noProof="0" dirty="0">
                <a:solidFill>
                  <a:schemeClr val="bg1"/>
                </a:solidFill>
              </a:rPr>
              <a:t>Logo</a:t>
            </a:r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345021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lifications 2 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69899" y="1857892"/>
            <a:ext cx="5544000" cy="1695451"/>
          </a:xfrm>
        </p:spPr>
        <p:txBody>
          <a:bodyPr>
            <a:noAutofit/>
          </a:bodyPr>
          <a:lstStyle>
            <a:lvl1pPr marL="0" indent="0">
              <a:spcAft>
                <a:spcPts val="1333"/>
              </a:spcAft>
              <a:defRPr b="1">
                <a:solidFill>
                  <a:schemeClr val="tx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177462" y="1857892"/>
            <a:ext cx="5544000" cy="1695451"/>
          </a:xfrm>
        </p:spPr>
        <p:txBody>
          <a:bodyPr>
            <a:noAutofit/>
          </a:bodyPr>
          <a:lstStyle>
            <a:lvl1pPr marL="0" indent="0">
              <a:spcAft>
                <a:spcPts val="1333"/>
              </a:spcAft>
              <a:defRPr b="1">
                <a:solidFill>
                  <a:schemeClr val="tx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469899" y="1705379"/>
            <a:ext cx="55440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ctr">
              <a:spcAft>
                <a:spcPts val="1333"/>
              </a:spcAft>
            </a:pPr>
            <a:endParaRPr lang="en-US" sz="1467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6167796" y="1705379"/>
            <a:ext cx="55440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ctr">
              <a:spcAft>
                <a:spcPts val="1333"/>
              </a:spcAft>
            </a:pPr>
            <a:endParaRPr lang="en-US" sz="1467" dirty="0">
              <a:solidFill>
                <a:prstClr val="white"/>
              </a:solidFill>
            </a:endParaRPr>
          </a:p>
        </p:txBody>
      </p:sp>
      <p:sp>
        <p:nvSpPr>
          <p:cNvPr id="7" name="Picture Placeholder 29"/>
          <p:cNvSpPr>
            <a:spLocks noGrp="1"/>
          </p:cNvSpPr>
          <p:nvPr>
            <p:ph type="pic" sz="quarter" idx="20" hasCustomPrompt="1"/>
          </p:nvPr>
        </p:nvSpPr>
        <p:spPr>
          <a:xfrm>
            <a:off x="10467635" y="1857892"/>
            <a:ext cx="1244161" cy="549275"/>
          </a:xfrm>
        </p:spPr>
        <p:txBody>
          <a:bodyPr>
            <a:no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>
              <a:spcBef>
                <a:spcPct val="0"/>
              </a:spcBef>
            </a:pPr>
            <a:r>
              <a:rPr lang="en-US" sz="1600" noProof="0" dirty="0">
                <a:solidFill>
                  <a:schemeClr val="bg1"/>
                </a:solidFill>
              </a:rPr>
              <a:t>Co-brand</a:t>
            </a:r>
            <a:br>
              <a:rPr lang="en-US" sz="1600" noProof="0" dirty="0">
                <a:solidFill>
                  <a:schemeClr val="bg1"/>
                </a:solidFill>
              </a:rPr>
            </a:br>
            <a:r>
              <a:rPr lang="en-US" sz="1600" noProof="0" dirty="0">
                <a:solidFill>
                  <a:schemeClr val="bg1"/>
                </a:solidFill>
              </a:rPr>
              <a:t>Logo</a:t>
            </a:r>
          </a:p>
          <a:p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69899" y="4249681"/>
            <a:ext cx="5544000" cy="1695451"/>
          </a:xfrm>
        </p:spPr>
        <p:txBody>
          <a:bodyPr>
            <a:noAutofit/>
          </a:bodyPr>
          <a:lstStyle>
            <a:lvl1pPr marL="0" indent="0">
              <a:spcAft>
                <a:spcPts val="1333"/>
              </a:spcAft>
              <a:defRPr b="1">
                <a:solidFill>
                  <a:schemeClr val="tx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6177460" y="4249681"/>
            <a:ext cx="5544000" cy="1695451"/>
          </a:xfrm>
        </p:spPr>
        <p:txBody>
          <a:bodyPr>
            <a:noAutofit/>
          </a:bodyPr>
          <a:lstStyle>
            <a:lvl1pPr marL="0" indent="0">
              <a:spcAft>
                <a:spcPts val="1333"/>
              </a:spcAft>
              <a:defRPr b="1">
                <a:solidFill>
                  <a:schemeClr val="tx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469899" y="4103519"/>
            <a:ext cx="5544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ctr">
              <a:spcAft>
                <a:spcPts val="1333"/>
              </a:spcAft>
            </a:pPr>
            <a:endParaRPr lang="en-US" sz="1467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6167796" y="4103519"/>
            <a:ext cx="5544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ctr">
              <a:spcAft>
                <a:spcPts val="1333"/>
              </a:spcAft>
            </a:pPr>
            <a:endParaRPr lang="en-US" sz="1467" dirty="0">
              <a:solidFill>
                <a:prstClr val="white"/>
              </a:solidFill>
            </a:endParaRPr>
          </a:p>
        </p:txBody>
      </p:sp>
      <p:sp>
        <p:nvSpPr>
          <p:cNvPr id="14" name="Picture Placeholder 29"/>
          <p:cNvSpPr>
            <a:spLocks noGrp="1"/>
          </p:cNvSpPr>
          <p:nvPr>
            <p:ph type="pic" sz="quarter" idx="24" hasCustomPrompt="1"/>
          </p:nvPr>
        </p:nvSpPr>
        <p:spPr>
          <a:xfrm>
            <a:off x="4700436" y="4249683"/>
            <a:ext cx="1274916" cy="549275"/>
          </a:xfrm>
        </p:spPr>
        <p:txBody>
          <a:bodyPr>
            <a:no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>
              <a:spcBef>
                <a:spcPct val="0"/>
              </a:spcBef>
            </a:pPr>
            <a:r>
              <a:rPr lang="en-US" sz="1600" noProof="0" dirty="0">
                <a:solidFill>
                  <a:schemeClr val="bg1"/>
                </a:solidFill>
              </a:rPr>
              <a:t>Co-brand</a:t>
            </a:r>
            <a:br>
              <a:rPr lang="en-US" sz="1600" noProof="0" dirty="0">
                <a:solidFill>
                  <a:schemeClr val="bg1"/>
                </a:solidFill>
              </a:rPr>
            </a:br>
            <a:r>
              <a:rPr lang="en-US" sz="1600" noProof="0" dirty="0">
                <a:solidFill>
                  <a:schemeClr val="bg1"/>
                </a:solidFill>
              </a:rPr>
              <a:t>Logo</a:t>
            </a:r>
          </a:p>
          <a:p>
            <a:endParaRPr lang="en-US" noProof="0" dirty="0"/>
          </a:p>
        </p:txBody>
      </p:sp>
      <p:sp>
        <p:nvSpPr>
          <p:cNvPr id="15" name="Picture Placeholder 29"/>
          <p:cNvSpPr>
            <a:spLocks noGrp="1"/>
          </p:cNvSpPr>
          <p:nvPr>
            <p:ph type="pic" sz="quarter" idx="25" hasCustomPrompt="1"/>
          </p:nvPr>
        </p:nvSpPr>
        <p:spPr>
          <a:xfrm>
            <a:off x="10459036" y="4248209"/>
            <a:ext cx="1244160" cy="549275"/>
          </a:xfrm>
        </p:spPr>
        <p:txBody>
          <a:bodyPr>
            <a:no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>
              <a:spcBef>
                <a:spcPct val="0"/>
              </a:spcBef>
            </a:pPr>
            <a:r>
              <a:rPr lang="en-US" sz="1600" noProof="0" dirty="0">
                <a:solidFill>
                  <a:schemeClr val="bg1"/>
                </a:solidFill>
              </a:rPr>
              <a:t>Co-brand</a:t>
            </a:r>
            <a:br>
              <a:rPr lang="en-US" sz="1600" noProof="0" dirty="0">
                <a:solidFill>
                  <a:schemeClr val="bg1"/>
                </a:solidFill>
              </a:rPr>
            </a:br>
            <a:r>
              <a:rPr lang="en-US" sz="1600" noProof="0" dirty="0">
                <a:solidFill>
                  <a:schemeClr val="bg1"/>
                </a:solidFill>
              </a:rPr>
              <a:t>Logo</a:t>
            </a:r>
          </a:p>
          <a:p>
            <a:endParaRPr lang="en-US" noProof="0" dirty="0"/>
          </a:p>
        </p:txBody>
      </p:sp>
      <p:sp>
        <p:nvSpPr>
          <p:cNvPr id="17" name="Picture Placeholder 29"/>
          <p:cNvSpPr>
            <a:spLocks noGrp="1"/>
          </p:cNvSpPr>
          <p:nvPr>
            <p:ph type="pic" sz="quarter" idx="19" hasCustomPrompt="1"/>
          </p:nvPr>
        </p:nvSpPr>
        <p:spPr>
          <a:xfrm>
            <a:off x="4734795" y="1863917"/>
            <a:ext cx="1244906" cy="549275"/>
          </a:xfrm>
        </p:spPr>
        <p:txBody>
          <a:bodyPr>
            <a:no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>
              <a:spcBef>
                <a:spcPct val="0"/>
              </a:spcBef>
            </a:pPr>
            <a:r>
              <a:rPr lang="en-US" sz="1600" noProof="0" dirty="0">
                <a:solidFill>
                  <a:schemeClr val="bg1"/>
                </a:solidFill>
              </a:rPr>
              <a:t>Co-brand</a:t>
            </a:r>
            <a:br>
              <a:rPr lang="en-US" sz="1600" noProof="0" dirty="0">
                <a:solidFill>
                  <a:schemeClr val="bg1"/>
                </a:solidFill>
              </a:rPr>
            </a:br>
            <a:r>
              <a:rPr lang="en-US" sz="1600" noProof="0" dirty="0">
                <a:solidFill>
                  <a:schemeClr val="bg1"/>
                </a:solidFill>
              </a:rPr>
              <a:t>Logo</a:t>
            </a:r>
          </a:p>
          <a:p>
            <a:endParaRPr lang="en-US" noProof="0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0533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green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278313" y="1705968"/>
            <a:ext cx="3636962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469900" y="1705968"/>
            <a:ext cx="3627438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8104176" y="1705968"/>
            <a:ext cx="3629025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dirty="0">
              <a:solidFill>
                <a:prstClr val="white"/>
              </a:solidFill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278313" y="1851441"/>
            <a:ext cx="3630168" cy="3845755"/>
          </a:xfrm>
        </p:spPr>
        <p:txBody>
          <a:bodyPr/>
          <a:lstStyle>
            <a:lvl1pPr marL="0" indent="0" algn="l">
              <a:buFontTx/>
              <a:buNone/>
              <a:defRPr b="1">
                <a:solidFill>
                  <a:schemeClr val="tx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69900" y="1851441"/>
            <a:ext cx="3627438" cy="3845755"/>
          </a:xfrm>
        </p:spPr>
        <p:txBody>
          <a:bodyPr/>
          <a:lstStyle>
            <a:lvl1pPr marL="0" indent="0" algn="l">
              <a:buFontTx/>
              <a:buNone/>
              <a:defRPr b="1">
                <a:solidFill>
                  <a:schemeClr val="tx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8093075" y="1851441"/>
            <a:ext cx="3629025" cy="3845755"/>
          </a:xfrm>
        </p:spPr>
        <p:txBody>
          <a:bodyPr/>
          <a:lstStyle>
            <a:lvl1pPr marL="0" indent="0" algn="l">
              <a:buFontTx/>
              <a:buNone/>
              <a:defRPr b="1">
                <a:solidFill>
                  <a:schemeClr val="tx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763432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69900" y="2556000"/>
            <a:ext cx="2592000" cy="3394800"/>
          </a:xfrm>
        </p:spPr>
        <p:txBody>
          <a:bodyPr/>
          <a:lstStyle>
            <a:lvl1pPr marL="0" indent="0" algn="l">
              <a:buFontTx/>
              <a:buNone/>
              <a:defRPr b="0">
                <a:solidFill>
                  <a:schemeClr val="tx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9130100" y="2556000"/>
            <a:ext cx="2592000" cy="3394800"/>
          </a:xfrm>
        </p:spPr>
        <p:txBody>
          <a:bodyPr/>
          <a:lstStyle>
            <a:lvl1pPr marL="0" indent="0" algn="l">
              <a:buFontTx/>
              <a:buNone/>
              <a:defRPr b="0">
                <a:solidFill>
                  <a:schemeClr val="tx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356633" y="2556000"/>
            <a:ext cx="2592000" cy="3394800"/>
          </a:xfrm>
        </p:spPr>
        <p:txBody>
          <a:bodyPr/>
          <a:lstStyle>
            <a:lvl1pPr marL="0" indent="0" algn="l">
              <a:buFontTx/>
              <a:buNone/>
              <a:defRPr b="0">
                <a:solidFill>
                  <a:schemeClr val="tx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6243366" y="2556000"/>
            <a:ext cx="2592000" cy="3394800"/>
          </a:xfrm>
        </p:spPr>
        <p:txBody>
          <a:bodyPr/>
          <a:lstStyle>
            <a:lvl1pPr marL="0" indent="0" algn="l">
              <a:buFontTx/>
              <a:buNone/>
              <a:defRPr b="0">
                <a:solidFill>
                  <a:schemeClr val="tx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tx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tx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tx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5877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column icon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69903" y="2556000"/>
            <a:ext cx="2592000" cy="3394800"/>
          </a:xfrm>
        </p:spPr>
        <p:txBody>
          <a:bodyPr/>
          <a:lstStyle>
            <a:lvl1pPr marL="0" indent="0" algn="l">
              <a:buFontTx/>
              <a:buNone/>
              <a:defRPr b="0">
                <a:solidFill>
                  <a:schemeClr val="bg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bg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bg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bg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>
                <a:solidFill>
                  <a:schemeClr val="bg1"/>
                </a:solidFill>
              </a:defRPr>
            </a:lvl6pPr>
            <a:lvl7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7pPr>
            <a:lvl8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8pPr>
            <a:lvl9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9130100" y="2556000"/>
            <a:ext cx="2592000" cy="3394800"/>
          </a:xfrm>
        </p:spPr>
        <p:txBody>
          <a:bodyPr/>
          <a:lstStyle>
            <a:lvl1pPr marL="0" indent="0" algn="l">
              <a:buFontTx/>
              <a:buNone/>
              <a:defRPr b="0">
                <a:solidFill>
                  <a:schemeClr val="bg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bg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bg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bg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>
                <a:solidFill>
                  <a:schemeClr val="bg1"/>
                </a:solidFill>
              </a:defRPr>
            </a:lvl6pPr>
            <a:lvl7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7pPr>
            <a:lvl8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8pPr>
            <a:lvl9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356635" y="2556000"/>
            <a:ext cx="2592000" cy="3394800"/>
          </a:xfrm>
        </p:spPr>
        <p:txBody>
          <a:bodyPr/>
          <a:lstStyle>
            <a:lvl1pPr marL="0" indent="0" algn="l">
              <a:buFontTx/>
              <a:buNone/>
              <a:defRPr b="0">
                <a:solidFill>
                  <a:schemeClr val="bg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bg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bg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bg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>
                <a:solidFill>
                  <a:schemeClr val="bg1"/>
                </a:solidFill>
              </a:defRPr>
            </a:lvl6pPr>
            <a:lvl7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7pPr>
            <a:lvl8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8pPr>
            <a:lvl9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6243367" y="2556000"/>
            <a:ext cx="2592000" cy="3394800"/>
          </a:xfrm>
        </p:spPr>
        <p:txBody>
          <a:bodyPr/>
          <a:lstStyle>
            <a:lvl1pPr marL="0" indent="0" algn="l">
              <a:buFontTx/>
              <a:buNone/>
              <a:defRPr b="0">
                <a:solidFill>
                  <a:schemeClr val="bg1"/>
                </a:solidFill>
              </a:defRPr>
            </a:lvl1pPr>
            <a:lvl2pPr marL="1270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2794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>
                <a:solidFill>
                  <a:schemeClr val="bg1"/>
                </a:solidFill>
              </a:defRPr>
            </a:lvl3pPr>
            <a:lvl4pPr marL="4318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>
                <a:solidFill>
                  <a:schemeClr val="bg1"/>
                </a:solidFill>
              </a:defRPr>
            </a:lvl4pPr>
            <a:lvl5pPr marL="584200" indent="-127000" algn="l"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baseline="0">
                <a:solidFill>
                  <a:schemeClr val="bg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>
                <a:solidFill>
                  <a:schemeClr val="bg1"/>
                </a:solidFill>
              </a:defRPr>
            </a:lvl6pPr>
            <a:lvl7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7pPr>
            <a:lvl8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8pPr>
            <a:lvl9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3" name="CaseCode"/>
          <p:cNvSpPr txBox="1"/>
          <p:nvPr userDrawn="1"/>
        </p:nvSpPr>
        <p:spPr>
          <a:xfrm>
            <a:off x="6336000" y="6476999"/>
            <a:ext cx="489656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buSzPct val="100000"/>
              <a:buFont typeface="Arial"/>
              <a:buNone/>
            </a:pPr>
            <a:r>
              <a:rPr lang="en-US" sz="650" dirty="0">
                <a:solidFill>
                  <a:prstClr val="white"/>
                </a:solidFill>
              </a:rPr>
              <a:t>Presentation title</a:t>
            </a:r>
            <a:br>
              <a:rPr lang="en-US" sz="650" dirty="0">
                <a:solidFill>
                  <a:prstClr val="white"/>
                </a:solidFill>
              </a:rPr>
            </a:br>
            <a:r>
              <a:rPr lang="en-US" sz="650" dirty="0">
                <a:solidFill>
                  <a:prstClr val="white"/>
                </a:solidFill>
              </a:rPr>
              <a:t>[To edit, click View &gt; Slide Master &gt; </a:t>
            </a:r>
            <a:r>
              <a:rPr lang="en-US" sz="650" dirty="0" smtClean="0">
                <a:solidFill>
                  <a:prstClr val="white"/>
                </a:solidFill>
              </a:rPr>
              <a:t>Slide master1]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14" name="Copyright"/>
          <p:cNvSpPr txBox="1"/>
          <p:nvPr userDrawn="1"/>
        </p:nvSpPr>
        <p:spPr>
          <a:xfrm>
            <a:off x="469900" y="6477000"/>
            <a:ext cx="5355167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800"/>
              </a:spcBef>
              <a:buSzPct val="100000"/>
              <a:buFont typeface="Arial"/>
              <a:buNone/>
            </a:pPr>
            <a:r>
              <a:rPr lang="en-US" sz="650" dirty="0" smtClean="0">
                <a:solidFill>
                  <a:prstClr val="white"/>
                </a:solidFill>
              </a:rPr>
              <a:t>Copyright © 2016 Deloitte Development LLC. All rights reserved.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1382378" y="6477001"/>
            <a:ext cx="307975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smtClean="0">
                <a:solidFill>
                  <a:prstClr val="white"/>
                </a:solidFill>
              </a:rPr>
              <a:pPr algn="r">
                <a:spcBef>
                  <a:spcPts val="800"/>
                </a:spcBef>
                <a:buSzPct val="100000"/>
                <a:buFont typeface="Arial"/>
                <a:buNone/>
              </a:pPr>
              <a:t>‹#›</a:t>
            </a:fld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312421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1 column text with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8"/>
          <p:cNvSpPr>
            <a:spLocks noGrp="1"/>
          </p:cNvSpPr>
          <p:nvPr>
            <p:ph idx="1"/>
          </p:nvPr>
        </p:nvSpPr>
        <p:spPr>
          <a:xfrm>
            <a:off x="467783" y="1665817"/>
            <a:ext cx="5537730" cy="46333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69900" y="402587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901759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753928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Circle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4212000" y="1530000"/>
            <a:ext cx="3780000" cy="37800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108000" tIns="108000" rIns="108000" bIns="108000" anchor="ctr" anchorCtr="0">
            <a:normAutofit/>
          </a:bodyPr>
          <a:lstStyle>
            <a:lvl1pPr algn="ctr">
              <a:lnSpc>
                <a:spcPts val="3800"/>
              </a:lnSpc>
              <a:defRPr sz="3200" b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475327" y="5845180"/>
            <a:ext cx="5594348" cy="50564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75325" y="6362699"/>
            <a:ext cx="5594349" cy="298451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Aft>
                <a:spcPts val="0"/>
              </a:spcAft>
              <a:defRPr sz="105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grpSp>
        <p:nvGrpSpPr>
          <p:cNvPr id="16" name="Group 15"/>
          <p:cNvGrpSpPr>
            <a:grpSpLocks noChangeAspect="1"/>
          </p:cNvGrpSpPr>
          <p:nvPr userDrawn="1"/>
        </p:nvGrpSpPr>
        <p:grpSpPr>
          <a:xfrm>
            <a:off x="475325" y="457200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17" name="Oval 5"/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18" name="Freeform 6"/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30" name="Rectangle 7"/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31" name="Freeform 8"/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32" name="Rectangle 9"/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33" name="Rectangle 10"/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34" name="Freeform 11"/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35" name="Freeform 12"/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36" name="Freeform 13"/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  <p:sp>
          <p:nvSpPr>
            <p:cNvPr id="37" name="Freeform 14"/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59115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54578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eloitte green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69900" y="1700213"/>
            <a:ext cx="10418233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899" y="3423545"/>
            <a:ext cx="10418235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Copyright"/>
          <p:cNvSpPr txBox="1"/>
          <p:nvPr userDrawn="1"/>
        </p:nvSpPr>
        <p:spPr>
          <a:xfrm>
            <a:off x="469900" y="6477000"/>
            <a:ext cx="5355167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800"/>
              </a:spcBef>
              <a:buSzPct val="100000"/>
              <a:buFont typeface="Arial"/>
              <a:buNone/>
            </a:pPr>
            <a:r>
              <a:rPr lang="en-US" sz="650" dirty="0" smtClean="0">
                <a:solidFill>
                  <a:prstClr val="white"/>
                </a:solidFill>
              </a:rPr>
              <a:t>Copyright © 2016 Deloitte Development LLC. All rights reserved.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414125" y="6477000"/>
            <a:ext cx="307975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smtClean="0">
                <a:solidFill>
                  <a:prstClr val="white"/>
                </a:solidFill>
              </a:rPr>
              <a:pPr algn="r">
                <a:spcBef>
                  <a:spcPts val="800"/>
                </a:spcBef>
                <a:buSzPct val="100000"/>
                <a:buFont typeface="Arial"/>
                <a:buNone/>
              </a:pPr>
              <a:t>‹#›</a:t>
            </a:fld>
            <a:endParaRPr lang="en-US" sz="6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1824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eloitte dark green">
    <p:bg bwMode="gray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469900" y="1705668"/>
            <a:ext cx="10418233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0" y="3429000"/>
            <a:ext cx="10418233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0" name="CaseCode"/>
          <p:cNvSpPr txBox="1"/>
          <p:nvPr userDrawn="1"/>
        </p:nvSpPr>
        <p:spPr>
          <a:xfrm>
            <a:off x="6336000" y="6476999"/>
            <a:ext cx="489656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buSzPct val="100000"/>
              <a:buFont typeface="Arial"/>
              <a:buNone/>
            </a:pPr>
            <a:r>
              <a:rPr lang="en-US" sz="650" dirty="0">
                <a:solidFill>
                  <a:prstClr val="white"/>
                </a:solidFill>
              </a:rPr>
              <a:t>Presentation title</a:t>
            </a:r>
            <a:br>
              <a:rPr lang="en-US" sz="650" dirty="0">
                <a:solidFill>
                  <a:prstClr val="white"/>
                </a:solidFill>
              </a:rPr>
            </a:br>
            <a:r>
              <a:rPr lang="en-US" sz="650" dirty="0">
                <a:solidFill>
                  <a:prstClr val="white"/>
                </a:solidFill>
              </a:rPr>
              <a:t>[To edit, click View &gt; Slide Master &gt; </a:t>
            </a:r>
            <a:r>
              <a:rPr lang="en-US" sz="650" dirty="0" smtClean="0">
                <a:solidFill>
                  <a:prstClr val="white"/>
                </a:solidFill>
              </a:rPr>
              <a:t>Slide master1]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21" name="Copyright"/>
          <p:cNvSpPr txBox="1"/>
          <p:nvPr userDrawn="1"/>
        </p:nvSpPr>
        <p:spPr>
          <a:xfrm>
            <a:off x="469900" y="6477000"/>
            <a:ext cx="5355167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800"/>
              </a:spcBef>
              <a:buSzPct val="100000"/>
              <a:buFont typeface="Arial"/>
              <a:buNone/>
            </a:pPr>
            <a:r>
              <a:rPr lang="en-US" sz="650" dirty="0" smtClean="0">
                <a:solidFill>
                  <a:prstClr val="white"/>
                </a:solidFill>
              </a:rPr>
              <a:t>Copyright © 2016 Deloitte Development LLC. All rights reserved.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11414125" y="6477000"/>
            <a:ext cx="307975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smtClean="0">
                <a:solidFill>
                  <a:prstClr val="white"/>
                </a:solidFill>
              </a:rPr>
              <a:pPr algn="r">
                <a:spcBef>
                  <a:spcPts val="800"/>
                </a:spcBef>
                <a:buSzPct val="100000"/>
                <a:buFont typeface="Arial"/>
                <a:buNone/>
              </a:pPr>
              <a:t>‹#›</a:t>
            </a:fld>
            <a:endParaRPr lang="en-US" sz="6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902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eloitte blue">
    <p:bg bwMode="gray"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69900" y="1705668"/>
            <a:ext cx="10418233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0" y="3429000"/>
            <a:ext cx="10418233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CaseCode"/>
          <p:cNvSpPr txBox="1"/>
          <p:nvPr userDrawn="1"/>
        </p:nvSpPr>
        <p:spPr>
          <a:xfrm>
            <a:off x="6336000" y="6476999"/>
            <a:ext cx="489656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buSzPct val="100000"/>
              <a:buFont typeface="Arial"/>
              <a:buNone/>
            </a:pPr>
            <a:r>
              <a:rPr lang="en-US" sz="650" dirty="0">
                <a:solidFill>
                  <a:prstClr val="white"/>
                </a:solidFill>
              </a:rPr>
              <a:t>Presentation title</a:t>
            </a:r>
            <a:br>
              <a:rPr lang="en-US" sz="650" dirty="0">
                <a:solidFill>
                  <a:prstClr val="white"/>
                </a:solidFill>
              </a:rPr>
            </a:br>
            <a:r>
              <a:rPr lang="en-US" sz="650" dirty="0">
                <a:solidFill>
                  <a:prstClr val="white"/>
                </a:solidFill>
              </a:rPr>
              <a:t>[To edit, click View &gt; Slide Master &gt; </a:t>
            </a:r>
            <a:r>
              <a:rPr lang="en-US" sz="650" dirty="0" smtClean="0">
                <a:solidFill>
                  <a:prstClr val="white"/>
                </a:solidFill>
              </a:rPr>
              <a:t>Slide master1]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8" name="Copyright"/>
          <p:cNvSpPr txBox="1"/>
          <p:nvPr userDrawn="1"/>
        </p:nvSpPr>
        <p:spPr>
          <a:xfrm>
            <a:off x="469900" y="6477000"/>
            <a:ext cx="5355167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800"/>
              </a:spcBef>
              <a:buSzPct val="100000"/>
              <a:buFont typeface="Arial"/>
              <a:buNone/>
            </a:pPr>
            <a:r>
              <a:rPr lang="en-US" sz="650" dirty="0" smtClean="0">
                <a:solidFill>
                  <a:prstClr val="white"/>
                </a:solidFill>
              </a:rPr>
              <a:t>Copyright © 2016 Deloitte Development LLC. All rights reserved.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414125" y="6477000"/>
            <a:ext cx="307975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smtClean="0">
                <a:solidFill>
                  <a:prstClr val="white"/>
                </a:solidFill>
              </a:rPr>
              <a:pPr algn="r">
                <a:spcBef>
                  <a:spcPts val="800"/>
                </a:spcBef>
                <a:buSzPct val="100000"/>
                <a:buFont typeface="Arial"/>
                <a:buNone/>
              </a:pPr>
              <a:t>‹#›</a:t>
            </a:fld>
            <a:endParaRPr lang="en-US" sz="6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7146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eloitte dark blue">
    <p:bg bwMode="gray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469900" y="1705668"/>
            <a:ext cx="10418233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0" y="3429000"/>
            <a:ext cx="10418233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0" name="CaseCode"/>
          <p:cNvSpPr txBox="1"/>
          <p:nvPr userDrawn="1"/>
        </p:nvSpPr>
        <p:spPr>
          <a:xfrm>
            <a:off x="6336000" y="6476999"/>
            <a:ext cx="489656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buSzPct val="100000"/>
              <a:buFont typeface="Arial"/>
              <a:buNone/>
            </a:pPr>
            <a:r>
              <a:rPr lang="en-US" sz="650" dirty="0">
                <a:solidFill>
                  <a:prstClr val="white"/>
                </a:solidFill>
              </a:rPr>
              <a:t>Presentation title</a:t>
            </a:r>
            <a:br>
              <a:rPr lang="en-US" sz="650" dirty="0">
                <a:solidFill>
                  <a:prstClr val="white"/>
                </a:solidFill>
              </a:rPr>
            </a:br>
            <a:r>
              <a:rPr lang="en-US" sz="650" dirty="0">
                <a:solidFill>
                  <a:prstClr val="white"/>
                </a:solidFill>
              </a:rPr>
              <a:t>[To edit, click View &gt; Slide Master &gt; </a:t>
            </a:r>
            <a:r>
              <a:rPr lang="en-US" sz="650" dirty="0" smtClean="0">
                <a:solidFill>
                  <a:prstClr val="white"/>
                </a:solidFill>
              </a:rPr>
              <a:t>Slide master1]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21" name="Copyright"/>
          <p:cNvSpPr txBox="1"/>
          <p:nvPr userDrawn="1"/>
        </p:nvSpPr>
        <p:spPr>
          <a:xfrm>
            <a:off x="469900" y="6477000"/>
            <a:ext cx="5355167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800"/>
              </a:spcBef>
              <a:buSzPct val="100000"/>
              <a:buFont typeface="Arial"/>
              <a:buNone/>
            </a:pPr>
            <a:r>
              <a:rPr lang="en-US" sz="650" dirty="0" smtClean="0">
                <a:solidFill>
                  <a:prstClr val="white"/>
                </a:solidFill>
              </a:rPr>
              <a:t>Copyright © 2016 Deloitte Development LLC. All rights reserved.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11414125" y="6477000"/>
            <a:ext cx="307975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smtClean="0">
                <a:solidFill>
                  <a:prstClr val="white"/>
                </a:solidFill>
              </a:rPr>
              <a:pPr algn="r">
                <a:spcBef>
                  <a:spcPts val="800"/>
                </a:spcBef>
                <a:buSzPct val="100000"/>
                <a:buFont typeface="Arial"/>
                <a:buNone/>
              </a:pPr>
              <a:t>‹#›</a:t>
            </a:fld>
            <a:endParaRPr lang="en-US" sz="6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8953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eloitte black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469900" y="1705668"/>
            <a:ext cx="10418233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0" y="3429000"/>
            <a:ext cx="10418233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0" name="CaseCode"/>
          <p:cNvSpPr txBox="1"/>
          <p:nvPr userDrawn="1"/>
        </p:nvSpPr>
        <p:spPr>
          <a:xfrm>
            <a:off x="6336000" y="6476999"/>
            <a:ext cx="489656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buSzPct val="100000"/>
              <a:buFont typeface="Arial"/>
              <a:buNone/>
            </a:pPr>
            <a:r>
              <a:rPr lang="en-US" sz="650" dirty="0">
                <a:solidFill>
                  <a:prstClr val="white"/>
                </a:solidFill>
              </a:rPr>
              <a:t>Presentation title</a:t>
            </a:r>
            <a:br>
              <a:rPr lang="en-US" sz="650" dirty="0">
                <a:solidFill>
                  <a:prstClr val="white"/>
                </a:solidFill>
              </a:rPr>
            </a:br>
            <a:r>
              <a:rPr lang="en-US" sz="650" dirty="0">
                <a:solidFill>
                  <a:prstClr val="white"/>
                </a:solidFill>
              </a:rPr>
              <a:t>[To edit, click View &gt; Slide Master &gt; </a:t>
            </a:r>
            <a:r>
              <a:rPr lang="en-US" sz="650" dirty="0" smtClean="0">
                <a:solidFill>
                  <a:prstClr val="white"/>
                </a:solidFill>
              </a:rPr>
              <a:t>Slide master1]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21" name="Copyright"/>
          <p:cNvSpPr txBox="1"/>
          <p:nvPr userDrawn="1"/>
        </p:nvSpPr>
        <p:spPr>
          <a:xfrm>
            <a:off x="469900" y="6477000"/>
            <a:ext cx="5355167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800"/>
              </a:spcBef>
              <a:buSzPct val="100000"/>
              <a:buFont typeface="Arial"/>
              <a:buNone/>
            </a:pPr>
            <a:r>
              <a:rPr lang="en-US" sz="650" dirty="0" smtClean="0">
                <a:solidFill>
                  <a:prstClr val="white"/>
                </a:solidFill>
              </a:rPr>
              <a:t>Copyright © 2016 Deloitte Development LLC. All rights reserved.</a:t>
            </a:r>
            <a:endParaRPr lang="en-US" sz="650" dirty="0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11414125" y="6477000"/>
            <a:ext cx="307975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smtClean="0">
                <a:solidFill>
                  <a:prstClr val="white"/>
                </a:solidFill>
              </a:rPr>
              <a:pPr algn="r">
                <a:spcBef>
                  <a:spcPts val="800"/>
                </a:spcBef>
                <a:buSzPct val="100000"/>
                <a:buFont typeface="Arial"/>
                <a:buNone/>
              </a:pPr>
              <a:t>‹#›</a:t>
            </a:fld>
            <a:endParaRPr lang="en-US" sz="6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441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vmlDrawing" Target="../drawings/vmlDrawing1.v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43"/>
            </p:custDataLst>
            <p:extLst/>
          </p:nvPr>
        </p:nvGraphicFramePr>
        <p:xfrm>
          <a:off x="2119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30" name="think-cell Slide" r:id="rId44" imgW="270" imgH="270" progId="TCLayout.ActiveDocument.1">
                  <p:embed/>
                </p:oleObj>
              </mc:Choice>
              <mc:Fallback>
                <p:oleObj name="think-cell Slide" r:id="rId4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2119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69900" y="402586"/>
            <a:ext cx="11252200" cy="692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idx="1"/>
          </p:nvPr>
        </p:nvSpPr>
        <p:spPr>
          <a:xfrm>
            <a:off x="469900" y="1665290"/>
            <a:ext cx="11252200" cy="46339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410953" y="6477000"/>
            <a:ext cx="307975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650" smtClean="0">
                <a:solidFill>
                  <a:prstClr val="black"/>
                </a:solidFill>
              </a:rPr>
              <a:pPr algn="r">
                <a:spcBef>
                  <a:spcPts val="800"/>
                </a:spcBef>
                <a:buSzPct val="100000"/>
                <a:buFont typeface="Arial"/>
                <a:buNone/>
              </a:pPr>
              <a:t>‹#›</a:t>
            </a:fld>
            <a:endParaRPr lang="en-US" sz="6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434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  <p:sldLayoutId id="2147483773" r:id="rId16"/>
    <p:sldLayoutId id="2147483774" r:id="rId17"/>
    <p:sldLayoutId id="2147483775" r:id="rId18"/>
    <p:sldLayoutId id="2147483776" r:id="rId19"/>
    <p:sldLayoutId id="2147483777" r:id="rId20"/>
    <p:sldLayoutId id="2147483778" r:id="rId21"/>
    <p:sldLayoutId id="2147483779" r:id="rId22"/>
    <p:sldLayoutId id="2147483780" r:id="rId23"/>
    <p:sldLayoutId id="2147483781" r:id="rId24"/>
    <p:sldLayoutId id="2147483782" r:id="rId25"/>
    <p:sldLayoutId id="2147483783" r:id="rId26"/>
    <p:sldLayoutId id="2147483784" r:id="rId27"/>
    <p:sldLayoutId id="2147483785" r:id="rId28"/>
    <p:sldLayoutId id="2147483786" r:id="rId29"/>
    <p:sldLayoutId id="2147483787" r:id="rId30"/>
    <p:sldLayoutId id="2147483788" r:id="rId31"/>
    <p:sldLayoutId id="2147483789" r:id="rId32"/>
    <p:sldLayoutId id="2147483790" r:id="rId33"/>
    <p:sldLayoutId id="2147483791" r:id="rId34"/>
    <p:sldLayoutId id="2147483792" r:id="rId35"/>
    <p:sldLayoutId id="2147483793" r:id="rId36"/>
    <p:sldLayoutId id="2147483794" r:id="rId37"/>
    <p:sldLayoutId id="2147483795" r:id="rId38"/>
    <p:sldLayoutId id="2147483796" r:id="rId39"/>
    <p:sldLayoutId id="2147483797" r:id="rId40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defTabSz="121917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spcBef>
          <a:spcPts val="0"/>
        </a:spcBef>
        <a:spcAft>
          <a:spcPts val="1333"/>
        </a:spcAft>
        <a:buSzPct val="100000"/>
        <a:buFontTx/>
        <a:buNone/>
        <a:defRPr sz="12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127000" indent="-127000" algn="l" defTabSz="1219170" rtl="0" eaLnBrk="1" latinLnBrk="0" hangingPunct="1">
        <a:spcBef>
          <a:spcPts val="0"/>
        </a:spcBef>
        <a:spcAft>
          <a:spcPts val="1333"/>
        </a:spcAft>
        <a:buClrTx/>
        <a:buSzPct val="100000"/>
        <a:buFont typeface="Arial" panose="020B0604020202020204" pitchFamily="34" charset="0"/>
        <a:buChar char="•"/>
        <a:defRPr lang="en-US" sz="1200" b="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279400" indent="-127000" algn="l" defTabSz="1219170" rtl="0" eaLnBrk="1" latinLnBrk="0" hangingPunct="1">
        <a:spcBef>
          <a:spcPts val="0"/>
        </a:spcBef>
        <a:spcAft>
          <a:spcPts val="1333"/>
        </a:spcAft>
        <a:buClrTx/>
        <a:buSzPct val="100000"/>
        <a:buFont typeface="Arial" panose="020B0604020202020204" pitchFamily="34" charset="0"/>
        <a:buChar char="−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431800" indent="-127000" algn="l" defTabSz="1219170" rtl="0" eaLnBrk="1" latinLnBrk="0" hangingPunct="1">
        <a:spcBef>
          <a:spcPts val="0"/>
        </a:spcBef>
        <a:spcAft>
          <a:spcPts val="1333"/>
        </a:spcAft>
        <a:buClrTx/>
        <a:buSzPct val="100000"/>
        <a:buFont typeface="Arial" panose="020B0604020202020204" pitchFamily="34" charset="0"/>
        <a:buChar char="◦"/>
        <a:defRPr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584200" indent="-127000" algn="l" defTabSz="1064657" rtl="0" eaLnBrk="1" latinLnBrk="0" hangingPunct="1">
        <a:spcBef>
          <a:spcPts val="0"/>
        </a:spcBef>
        <a:spcAft>
          <a:spcPts val="1333"/>
        </a:spcAft>
        <a:buClrTx/>
        <a:buSzPct val="100000"/>
        <a:buFont typeface="Arial" panose="020B0604020202020204" pitchFamily="34" charset="0"/>
        <a:buChar char="−"/>
        <a:tabLst/>
        <a:defRPr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5098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3968">
          <p15:clr>
            <a:srgbClr val="F26B43"/>
          </p15:clr>
        </p15:guide>
        <p15:guide id="4" pos="296">
          <p15:clr>
            <a:srgbClr val="F26B43"/>
          </p15:clr>
        </p15:guide>
        <p15:guide id="5" pos="7384">
          <p15:clr>
            <a:srgbClr val="F26B43"/>
          </p15:clr>
        </p15:guide>
        <p15:guide id="6" orient="horz" pos="1071">
          <p15:clr>
            <a:srgbClr val="F26B43"/>
          </p15:clr>
        </p15:guide>
        <p15:guide id="7" orient="horz" pos="245">
          <p15:clr>
            <a:srgbClr val="F26B43"/>
          </p15:clr>
        </p15:guide>
        <p15:guide id="8" orient="horz" pos="4081">
          <p15:clr>
            <a:srgbClr val="F26B43"/>
          </p15:clr>
        </p15:guide>
        <p15:guide id="9" pos="4986">
          <p15:clr>
            <a:srgbClr val="F26B43"/>
          </p15:clr>
        </p15:guide>
        <p15:guide id="10" pos="1382">
          <p15:clr>
            <a:srgbClr val="F26B43"/>
          </p15:clr>
        </p15:guide>
        <p15:guide id="11" pos="1496">
          <p15:clr>
            <a:srgbClr val="F26B43"/>
          </p15:clr>
        </p15:guide>
        <p15:guide id="12" pos="2581">
          <p15:clr>
            <a:srgbClr val="F26B43"/>
          </p15:clr>
        </p15:guide>
        <p15:guide id="13" pos="2695">
          <p15:clr>
            <a:srgbClr val="F26B43"/>
          </p15:clr>
        </p15:guide>
        <p15:guide id="14" pos="6185">
          <p15:clr>
            <a:srgbClr val="F26B43"/>
          </p15:clr>
        </p15:guide>
        <p15:guide id="15" pos="3783">
          <p15:clr>
            <a:srgbClr val="F26B43"/>
          </p15:clr>
        </p15:guide>
        <p15:guide id="16" pos="3896">
          <p15:clr>
            <a:srgbClr val="F26B43"/>
          </p15:clr>
        </p15:guide>
        <p15:guide id="17" pos="3840">
          <p15:clr>
            <a:srgbClr val="F26B43"/>
          </p15:clr>
        </p15:guide>
        <p15:guide id="18" pos="6299">
          <p15:clr>
            <a:srgbClr val="F26B43"/>
          </p15:clr>
        </p15:guide>
        <p15:guide id="19" orient="horz" pos="1049">
          <p15:clr>
            <a:srgbClr val="F26B43"/>
          </p15:clr>
        </p15:guide>
        <p15:guide id="20" orient="horz" pos="641">
          <p15:clr>
            <a:srgbClr val="F26B43"/>
          </p15:clr>
        </p15:guide>
        <p15:guide id="21" orient="horz" pos="2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7" Type="http://schemas.openxmlformats.org/officeDocument/2006/relationships/chart" Target="../charts/chart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2"/>
          <p:cNvSpPr>
            <a:spLocks noGrp="1"/>
          </p:cNvSpPr>
          <p:nvPr>
            <p:ph type="title"/>
          </p:nvPr>
        </p:nvSpPr>
        <p:spPr>
          <a:xfrm>
            <a:off x="466344" y="402336"/>
            <a:ext cx="11252200" cy="334102"/>
          </a:xfrm>
        </p:spPr>
        <p:txBody>
          <a:bodyPr/>
          <a:lstStyle/>
          <a:p>
            <a:r>
              <a:rPr lang="en-US" dirty="0" smtClean="0"/>
              <a:t>Production Daily Health Report 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 bwMode="gray">
          <a:xfrm>
            <a:off x="400594" y="1094936"/>
            <a:ext cx="5533456" cy="1683891"/>
          </a:xfrm>
          <a:prstGeom prst="rect">
            <a:avLst/>
          </a:prstGeom>
          <a:noFill/>
          <a:ln w="19050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36672" y="1131271"/>
            <a:ext cx="292608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200" dirty="0">
                <a:solidFill>
                  <a:prstClr val="white">
                    <a:lumMod val="50000"/>
                  </a:prstClr>
                </a:solidFill>
                <a:latin typeface="+mj-lt"/>
              </a:rPr>
              <a:t>Infrastructure and Upcoming Events</a:t>
            </a:r>
          </a:p>
        </p:txBody>
      </p:sp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005232"/>
              </p:ext>
            </p:extLst>
          </p:nvPr>
        </p:nvGraphicFramePr>
        <p:xfrm>
          <a:off x="631740" y="2183969"/>
          <a:ext cx="5169145" cy="472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2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4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1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963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Date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Event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Status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1/20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Monthly Release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Not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 Started 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Rectangle 20"/>
          <p:cNvSpPr/>
          <p:nvPr/>
        </p:nvSpPr>
        <p:spPr bwMode="gray">
          <a:xfrm>
            <a:off x="631739" y="1368597"/>
            <a:ext cx="5169146" cy="39481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000" b="1" dirty="0">
              <a:solidFill>
                <a:prstClr val="white"/>
              </a:solidFill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36703" y="1412115"/>
            <a:ext cx="934941" cy="307777"/>
            <a:chOff x="519952" y="4034556"/>
            <a:chExt cx="934941" cy="307777"/>
          </a:xfrm>
        </p:grpSpPr>
        <p:sp>
          <p:nvSpPr>
            <p:cNvPr id="71" name="TextBox 70"/>
            <p:cNvSpPr txBox="1"/>
            <p:nvPr/>
          </p:nvSpPr>
          <p:spPr>
            <a:xfrm>
              <a:off x="833718" y="4034556"/>
              <a:ext cx="621175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spcBef>
                  <a:spcPts val="600"/>
                </a:spcBef>
                <a:buSzPct val="100000"/>
              </a:pPr>
              <a:r>
                <a:rPr lang="en-US" sz="1000" dirty="0" smtClean="0">
                  <a:solidFill>
                    <a:srgbClr val="313131"/>
                  </a:solidFill>
                  <a:latin typeface="+mj-lt"/>
                </a:rPr>
                <a:t>Customer Portal</a:t>
              </a:r>
              <a:endParaRPr lang="en-US" sz="1000" dirty="0">
                <a:solidFill>
                  <a:srgbClr val="313131"/>
                </a:solidFill>
                <a:latin typeface="+mj-lt"/>
              </a:endParaRPr>
            </a:p>
          </p:txBody>
        </p:sp>
        <p:sp>
          <p:nvSpPr>
            <p:cNvPr id="72" name="Rectangle 71"/>
            <p:cNvSpPr/>
            <p:nvPr/>
          </p:nvSpPr>
          <p:spPr bwMode="gray">
            <a:xfrm>
              <a:off x="519952" y="4060477"/>
              <a:ext cx="242047" cy="224484"/>
            </a:xfrm>
            <a:prstGeom prst="rect">
              <a:avLst/>
            </a:prstGeom>
            <a:solidFill>
              <a:schemeClr val="accent1"/>
            </a:solidFill>
            <a:ln w="19050" algn="ctr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wrap="square" lIns="88900" tIns="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000" b="1" dirty="0">
                <a:solidFill>
                  <a:prstClr val="white"/>
                </a:solidFill>
                <a:latin typeface="+mj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132713" y="1412115"/>
            <a:ext cx="946227" cy="307777"/>
            <a:chOff x="519952" y="4698511"/>
            <a:chExt cx="946227" cy="307777"/>
          </a:xfrm>
        </p:grpSpPr>
        <p:sp>
          <p:nvSpPr>
            <p:cNvPr id="73" name="TextBox 72"/>
            <p:cNvSpPr txBox="1"/>
            <p:nvPr/>
          </p:nvSpPr>
          <p:spPr>
            <a:xfrm>
              <a:off x="833718" y="4698511"/>
              <a:ext cx="63246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spcBef>
                  <a:spcPts val="600"/>
                </a:spcBef>
                <a:buSzPct val="100000"/>
              </a:pPr>
              <a:r>
                <a:rPr lang="en-US" sz="1000" dirty="0" smtClean="0">
                  <a:solidFill>
                    <a:srgbClr val="313131"/>
                  </a:solidFill>
                  <a:latin typeface="+mj-lt"/>
                </a:rPr>
                <a:t>Worker Portal</a:t>
              </a:r>
              <a:endParaRPr lang="en-US" sz="1000" dirty="0">
                <a:solidFill>
                  <a:srgbClr val="313131"/>
                </a:solidFill>
                <a:latin typeface="+mj-lt"/>
              </a:endParaRPr>
            </a:p>
          </p:txBody>
        </p:sp>
        <p:sp>
          <p:nvSpPr>
            <p:cNvPr id="74" name="Rectangle 73"/>
            <p:cNvSpPr/>
            <p:nvPr/>
          </p:nvSpPr>
          <p:spPr bwMode="gray">
            <a:xfrm>
              <a:off x="519952" y="4733820"/>
              <a:ext cx="242047" cy="224484"/>
            </a:xfrm>
            <a:prstGeom prst="rect">
              <a:avLst/>
            </a:prstGeom>
            <a:solidFill>
              <a:srgbClr val="86BC25"/>
            </a:solidFill>
            <a:ln w="19050" algn="ctr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wrap="square" lIns="88900" tIns="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000" b="1" dirty="0">
                <a:solidFill>
                  <a:prstClr val="white"/>
                </a:solidFill>
                <a:latin typeface="+mj-l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563492" y="1451560"/>
            <a:ext cx="778140" cy="224484"/>
            <a:chOff x="519952" y="5411262"/>
            <a:chExt cx="778140" cy="224484"/>
          </a:xfrm>
        </p:grpSpPr>
        <p:sp>
          <p:nvSpPr>
            <p:cNvPr id="75" name="TextBox 74"/>
            <p:cNvSpPr txBox="1"/>
            <p:nvPr/>
          </p:nvSpPr>
          <p:spPr>
            <a:xfrm>
              <a:off x="833718" y="5446548"/>
              <a:ext cx="464374" cy="15610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spcBef>
                  <a:spcPts val="600"/>
                </a:spcBef>
                <a:buSzPct val="100000"/>
              </a:pPr>
              <a:r>
                <a:rPr lang="en-US" sz="1000" dirty="0" smtClean="0">
                  <a:solidFill>
                    <a:srgbClr val="313131"/>
                  </a:solidFill>
                  <a:latin typeface="+mj-lt"/>
                </a:rPr>
                <a:t>CCAP</a:t>
              </a:r>
              <a:endParaRPr lang="en-US" sz="1000" dirty="0">
                <a:solidFill>
                  <a:srgbClr val="313131"/>
                </a:solidFill>
                <a:latin typeface="+mj-lt"/>
              </a:endParaRPr>
            </a:p>
          </p:txBody>
        </p:sp>
        <p:sp>
          <p:nvSpPr>
            <p:cNvPr id="76" name="Rectangle 75"/>
            <p:cNvSpPr/>
            <p:nvPr/>
          </p:nvSpPr>
          <p:spPr bwMode="gray">
            <a:xfrm>
              <a:off x="519952" y="5411262"/>
              <a:ext cx="242047" cy="224484"/>
            </a:xfrm>
            <a:prstGeom prst="rect">
              <a:avLst/>
            </a:prstGeom>
            <a:solidFill>
              <a:schemeClr val="accent1"/>
            </a:solidFill>
            <a:ln w="19050" algn="ctr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wrap="square" lIns="88900" tIns="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000" b="1" dirty="0">
                <a:solidFill>
                  <a:prstClr val="white"/>
                </a:solidFill>
                <a:latin typeface="+mj-lt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4621192" y="1453761"/>
            <a:ext cx="772309" cy="224484"/>
            <a:chOff x="519952" y="4733820"/>
            <a:chExt cx="772309" cy="224484"/>
          </a:xfrm>
        </p:grpSpPr>
        <p:sp>
          <p:nvSpPr>
            <p:cNvPr id="84" name="TextBox 83"/>
            <p:cNvSpPr txBox="1"/>
            <p:nvPr/>
          </p:nvSpPr>
          <p:spPr>
            <a:xfrm>
              <a:off x="833719" y="4776980"/>
              <a:ext cx="458542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>
                <a:spcBef>
                  <a:spcPts val="600"/>
                </a:spcBef>
                <a:buSzPct val="100000"/>
              </a:pPr>
              <a:r>
                <a:rPr lang="en-US" sz="1000" dirty="0" smtClean="0">
                  <a:solidFill>
                    <a:srgbClr val="313131"/>
                  </a:solidFill>
                  <a:latin typeface="+mj-lt"/>
                </a:rPr>
                <a:t>EARR</a:t>
              </a:r>
              <a:endParaRPr lang="en-US" sz="1000" dirty="0">
                <a:solidFill>
                  <a:srgbClr val="313131"/>
                </a:solidFill>
                <a:latin typeface="+mj-lt"/>
              </a:endParaRPr>
            </a:p>
          </p:txBody>
        </p:sp>
        <p:sp>
          <p:nvSpPr>
            <p:cNvPr id="85" name="Rectangle 84"/>
            <p:cNvSpPr/>
            <p:nvPr/>
          </p:nvSpPr>
          <p:spPr bwMode="gray">
            <a:xfrm>
              <a:off x="519952" y="4733820"/>
              <a:ext cx="242047" cy="224484"/>
            </a:xfrm>
            <a:prstGeom prst="rect">
              <a:avLst/>
            </a:prstGeom>
            <a:solidFill>
              <a:schemeClr val="accent1"/>
            </a:solidFill>
            <a:ln w="19050" algn="ctr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wrap="square" lIns="88900" tIns="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000" b="1" dirty="0">
                <a:solidFill>
                  <a:prstClr val="white"/>
                </a:solidFill>
                <a:latin typeface="+mj-lt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40704" y="1760841"/>
            <a:ext cx="4675909" cy="297798"/>
            <a:chOff x="461230" y="4525209"/>
            <a:chExt cx="2906774" cy="225921"/>
          </a:xfrm>
        </p:grpSpPr>
        <p:sp>
          <p:nvSpPr>
            <p:cNvPr id="37" name="TextBox 36"/>
            <p:cNvSpPr txBox="1"/>
            <p:nvPr/>
          </p:nvSpPr>
          <p:spPr>
            <a:xfrm>
              <a:off x="461230" y="4579837"/>
              <a:ext cx="1842699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600"/>
                </a:spcBef>
                <a:buSzPct val="100000"/>
              </a:pPr>
              <a:r>
                <a:rPr lang="en-US" sz="1000" b="1" dirty="0">
                  <a:solidFill>
                    <a:prstClr val="black"/>
                  </a:solidFill>
                  <a:latin typeface="+mj-lt"/>
                </a:rPr>
                <a:t>Daily Smoke Test Status:</a:t>
              </a:r>
            </a:p>
          </p:txBody>
        </p:sp>
        <p:sp>
          <p:nvSpPr>
            <p:cNvPr id="38" name="Rectangle 37"/>
            <p:cNvSpPr/>
            <p:nvPr/>
          </p:nvSpPr>
          <p:spPr bwMode="gray">
            <a:xfrm>
              <a:off x="1539204" y="4525209"/>
              <a:ext cx="1828800" cy="22592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>
                <a:lnSpc>
                  <a:spcPct val="106000"/>
                </a:lnSpc>
              </a:pPr>
              <a:r>
                <a:rPr lang="en-US" sz="1000" dirty="0" smtClean="0">
                  <a:solidFill>
                    <a:prstClr val="black"/>
                  </a:solidFill>
                </a:rPr>
                <a:t>Pass</a:t>
              </a:r>
              <a:endParaRPr lang="en-US" sz="1050" dirty="0">
                <a:solidFill>
                  <a:prstClr val="black"/>
                </a:solidFill>
              </a:endParaRPr>
            </a:p>
          </p:txBody>
        </p:sp>
      </p:grpSp>
      <p:sp>
        <p:nvSpPr>
          <p:cNvPr id="45" name="Rectangle 44"/>
          <p:cNvSpPr/>
          <p:nvPr/>
        </p:nvSpPr>
        <p:spPr bwMode="gray">
          <a:xfrm>
            <a:off x="6068173" y="1094936"/>
            <a:ext cx="5456307" cy="2342219"/>
          </a:xfrm>
          <a:prstGeom prst="rect">
            <a:avLst/>
          </a:prstGeom>
          <a:noFill/>
          <a:ln w="19050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240200" y="986913"/>
            <a:ext cx="727533" cy="18974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prstClr val="white">
                    <a:lumMod val="50000"/>
                  </a:prstClr>
                </a:solidFill>
              </a:rPr>
              <a:t>Batches</a:t>
            </a:r>
            <a:endParaRPr lang="en-US" sz="1200" dirty="0">
              <a:solidFill>
                <a:prstClr val="white">
                  <a:lumMod val="50000"/>
                </a:prstClr>
              </a:solidFill>
            </a:endParaRPr>
          </a:p>
        </p:txBody>
      </p:sp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691995"/>
              </p:ext>
            </p:extLst>
          </p:nvPr>
        </p:nvGraphicFramePr>
        <p:xfrm>
          <a:off x="6204533" y="3665640"/>
          <a:ext cx="5205648" cy="26829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6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3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34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325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9191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Critical Trading Partner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Transfer</a:t>
                      </a:r>
                      <a:r>
                        <a:rPr lang="en-US" sz="900" baseline="0" dirty="0" smtClean="0"/>
                        <a:t> </a:t>
                      </a:r>
                      <a:r>
                        <a:rPr lang="en-US" sz="900" dirty="0" smtClean="0"/>
                        <a:t>Status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QC Status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Impact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154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MMIS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549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FIS (EBT)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50" dirty="0" smtClean="0">
                          <a:solidFill>
                            <a:schemeClr val="tx1"/>
                          </a:solidFill>
                        </a:rPr>
                        <a:t>Passed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50" dirty="0" smtClean="0">
                          <a:solidFill>
                            <a:schemeClr val="tx1"/>
                          </a:solidFill>
                        </a:rPr>
                        <a:t>Passed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057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Child Support 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977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SSA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898"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Bank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 of America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5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A8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5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A8A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lang="en-US" sz="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file received.</a:t>
                      </a:r>
                      <a:endParaRPr lang="en-US" sz="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8869" marR="188869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1319"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Santander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5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5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lang="en-US" sz="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file received.</a:t>
                      </a:r>
                      <a:endParaRPr lang="en-US" sz="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8869" marR="188869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826"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Welligent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5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5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lang="en-US" sz="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file received.</a:t>
                      </a:r>
                      <a:endParaRPr lang="en-US" sz="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8869" marR="188869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8563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Carriers &amp; NFP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50" dirty="0" smtClean="0">
                          <a:solidFill>
                            <a:schemeClr val="tx1"/>
                          </a:solidFill>
                        </a:rPr>
                        <a:t>Passed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BC2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50" dirty="0" smtClean="0">
                          <a:solidFill>
                            <a:schemeClr val="tx1"/>
                          </a:solidFill>
                        </a:rPr>
                        <a:t>Passed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BC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834 Carriers – Generated- Validated-Transferred</a:t>
                      </a:r>
                      <a:br>
                        <a:rPr lang="en-US" sz="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834 NF –Generated- Validated-Transferred.</a:t>
                      </a:r>
                      <a:br>
                        <a:rPr lang="en-US" sz="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Shop XML– Generated- Validated-Transferred 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492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HSRI Extracts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50" dirty="0" smtClean="0">
                          <a:solidFill>
                            <a:schemeClr val="tx1"/>
                          </a:solidFill>
                        </a:rPr>
                        <a:t>Passed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BC2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50" dirty="0" smtClean="0">
                          <a:solidFill>
                            <a:schemeClr val="tx1"/>
                          </a:solidFill>
                        </a:rPr>
                        <a:t>Passed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BC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BCBS,DD and FMS were loaded. </a:t>
                      </a:r>
                      <a:br>
                        <a:rPr lang="en-US" sz="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NHPRI was not received.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0629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DCYF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50" dirty="0" smtClean="0">
                          <a:solidFill>
                            <a:schemeClr val="tx1"/>
                          </a:solidFill>
                        </a:rPr>
                        <a:t>Passed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50" dirty="0" smtClean="0">
                          <a:solidFill>
                            <a:schemeClr val="tx1"/>
                          </a:solidFill>
                        </a:rPr>
                        <a:t>Passed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 smtClean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9191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FDSH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5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5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/>
                        <a:t>No issues found with daily monitoring FDSH</a:t>
                      </a:r>
                      <a:r>
                        <a:rPr lang="en-US" sz="800" baseline="0" dirty="0" smtClean="0"/>
                        <a:t> interface</a:t>
                      </a:r>
                      <a:endParaRPr lang="en-US" sz="800" dirty="0" smtClean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5739269"/>
                  </a:ext>
                </a:extLst>
              </a:tr>
            </a:tbl>
          </a:graphicData>
        </a:graphic>
      </p:graphicFrame>
      <p:graphicFrame>
        <p:nvGraphicFramePr>
          <p:cNvPr id="64" name="Table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889460"/>
              </p:ext>
            </p:extLst>
          </p:nvPr>
        </p:nvGraphicFramePr>
        <p:xfrm>
          <a:off x="6215951" y="1752781"/>
          <a:ext cx="5211079" cy="15191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6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28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716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167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Batch Name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Status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Impact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268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Benefit Issuance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solidFill>
                            <a:schemeClr val="tx1"/>
                          </a:solidFill>
                        </a:rPr>
                        <a:t>Passed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37" marR="9837" marT="9837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850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Mass</a:t>
                      </a:r>
                      <a:r>
                        <a:rPr lang="en-US" sz="900" baseline="0" dirty="0" smtClean="0"/>
                        <a:t> Update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Passed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8869" marR="188869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074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Self</a:t>
                      </a:r>
                      <a:r>
                        <a:rPr lang="en-US" sz="900" baseline="0" dirty="0" smtClean="0"/>
                        <a:t> Service Portal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Passed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674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Reports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Passed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8869" marR="188869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0412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Support Functions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Passed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57150" marR="0" lvl="0" indent="0" algn="l" defTabSz="121917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37" marR="9837" marT="9837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728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Notices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Passed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51821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8869" marR="188869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2877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EDM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Passed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8869" marR="188869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568235"/>
              </p:ext>
            </p:extLst>
          </p:nvPr>
        </p:nvGraphicFramePr>
        <p:xfrm>
          <a:off x="6204533" y="1253112"/>
          <a:ext cx="5205647" cy="4187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5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87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81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31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9398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Executed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Failed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Passed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Held</a:t>
                      </a:r>
                      <a:r>
                        <a:rPr lang="en-US" sz="900" baseline="0" dirty="0" smtClean="0"/>
                        <a:t> / Not Scheduled*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398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232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0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232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87</a:t>
                      </a:r>
                      <a:endParaRPr lang="en-US" sz="900" dirty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" name="Text Placeholder 1"/>
          <p:cNvSpPr txBox="1">
            <a:spLocks/>
          </p:cNvSpPr>
          <p:nvPr/>
        </p:nvSpPr>
        <p:spPr>
          <a:xfrm>
            <a:off x="466344" y="713232"/>
            <a:ext cx="11252200" cy="3485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indent="0">
              <a:spcBef>
                <a:spcPts val="0"/>
              </a:spcBef>
              <a:spcAft>
                <a:spcPts val="1333"/>
              </a:spcAft>
              <a:buSzPct val="100000"/>
              <a:buFontTx/>
              <a:buNone/>
              <a:defRPr sz="2000" b="0">
                <a:solidFill>
                  <a:schemeClr val="tx2"/>
                </a:solidFill>
              </a:defRPr>
            </a:lvl1pPr>
            <a:lvl2pPr marL="127000" indent="-127000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1200" b="0" dirty="0" smtClean="0"/>
            </a:lvl2pPr>
            <a:lvl3pPr marL="279400" indent="-127000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lang="en-US" sz="1200" dirty="0" smtClean="0"/>
            </a:lvl3pPr>
            <a:lvl4pPr marL="431800" indent="-127000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 lang="en-US" sz="1200" baseline="0" dirty="0" smtClean="0"/>
            </a:lvl4pPr>
            <a:lvl5pPr marL="584200" indent="-127000" defTabSz="1064657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tabLst/>
              <a:defRPr lang="en-US" sz="1200" baseline="0" dirty="0" smtClean="0"/>
            </a:lvl5pPr>
            <a:lvl6pPr marL="710382" indent="-235194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6pPr>
            <a:lvl7pPr marL="710382" indent="-235194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/>
            </a:lvl7pPr>
            <a:lvl8pPr marL="710382" indent="-235194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8pPr>
            <a:lvl9pPr marL="710382" indent="-235194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9pPr>
          </a:lstStyle>
          <a:p>
            <a:r>
              <a:rPr lang="en-US" sz="1800" dirty="0" smtClean="0"/>
              <a:t>Friday </a:t>
            </a:r>
            <a:r>
              <a:rPr lang="en-US" sz="1800" dirty="0" smtClean="0"/>
              <a:t>Jan. </a:t>
            </a:r>
            <a:r>
              <a:rPr lang="en-US" sz="1800" dirty="0" smtClean="0"/>
              <a:t>19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, 2018 </a:t>
            </a:r>
            <a:r>
              <a:rPr lang="en-US" sz="1800" dirty="0"/>
              <a:t>(10:00 AM EDT)</a:t>
            </a:r>
            <a:endParaRPr lang="en-US" sz="1800" dirty="0">
              <a:solidFill>
                <a:srgbClr val="575757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68173" y="6547008"/>
            <a:ext cx="5342007" cy="2769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spcBef>
                <a:spcPts val="200"/>
              </a:spcBef>
              <a:buSzPct val="100000"/>
            </a:pPr>
            <a:r>
              <a:rPr lang="en-US" sz="900" i="1" dirty="0" smtClean="0"/>
              <a:t>*This includes jobs that are monthly that have not hit their execution date as well as jobs that have known issues.</a:t>
            </a:r>
          </a:p>
        </p:txBody>
      </p:sp>
      <p:sp>
        <p:nvSpPr>
          <p:cNvPr id="34" name="Rectangle 33"/>
          <p:cNvSpPr/>
          <p:nvPr/>
        </p:nvSpPr>
        <p:spPr bwMode="gray">
          <a:xfrm>
            <a:off x="6068173" y="3539724"/>
            <a:ext cx="5456307" cy="3007284"/>
          </a:xfrm>
          <a:prstGeom prst="rect">
            <a:avLst/>
          </a:prstGeom>
          <a:noFill/>
          <a:ln w="19050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15951" y="3470260"/>
            <a:ext cx="886238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prstClr val="white">
                    <a:lumMod val="50000"/>
                  </a:prstClr>
                </a:solidFill>
              </a:rPr>
              <a:t>Interfaces</a:t>
            </a:r>
            <a:endParaRPr lang="en-US" sz="12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9" name="Rectangle 38"/>
          <p:cNvSpPr/>
          <p:nvPr/>
        </p:nvSpPr>
        <p:spPr bwMode="gray">
          <a:xfrm>
            <a:off x="400594" y="3218672"/>
            <a:ext cx="5533456" cy="989434"/>
          </a:xfrm>
          <a:prstGeom prst="rect">
            <a:avLst/>
          </a:prstGeom>
          <a:noFill/>
          <a:ln w="19050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36673" y="3094479"/>
            <a:ext cx="89229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prstClr val="white">
                    <a:lumMod val="50000"/>
                  </a:prstClr>
                </a:solidFill>
              </a:rPr>
              <a:t>Notices QC</a:t>
            </a:r>
            <a:endParaRPr lang="en-US" sz="1200" dirty="0">
              <a:solidFill>
                <a:prstClr val="white">
                  <a:lumMod val="50000"/>
                </a:prstClr>
              </a:solidFill>
            </a:endParaRPr>
          </a:p>
        </p:txBody>
      </p:sp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005166"/>
              </p:ext>
            </p:extLst>
          </p:nvPr>
        </p:nvGraphicFramePr>
        <p:xfrm>
          <a:off x="466344" y="3334148"/>
          <a:ext cx="5381627" cy="7886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3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64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26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09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58289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+mn-lt"/>
                        </a:rPr>
                        <a:t>Notice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+mn-lt"/>
                        </a:rPr>
                        <a:t>Status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+mn-lt"/>
                        </a:rPr>
                        <a:t>Transferred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+mn-lt"/>
                        </a:rPr>
                        <a:t>QC Passed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+mn-lt"/>
                        </a:rPr>
                        <a:t>QC Pending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+mn-lt"/>
                        </a:rPr>
                        <a:t>Held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55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DHS1605 - Benefits Decision Notice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76" marR="5976" marT="5976" marB="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86061" marR="8606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BC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Pending</a:t>
                      </a:r>
                    </a:p>
                  </a:txBody>
                  <a:tcPr marL="86061" marR="8606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marL="86061" marR="8606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2,776</a:t>
                      </a:r>
                      <a:endParaRPr lang="en-US" sz="80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37" marR="9837" marT="983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marL="86061" marR="8606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55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DHS3503-Additional Documentation Required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76" marR="5976" marT="5976" marB="0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Passed</a:t>
                      </a:r>
                    </a:p>
                  </a:txBody>
                  <a:tcPr marL="86061" marR="8606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BC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Pending</a:t>
                      </a:r>
                    </a:p>
                  </a:txBody>
                  <a:tcPr marL="86061" marR="8606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marL="86061" marR="8606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273</a:t>
                      </a:r>
                      <a:endParaRPr lang="en-US" sz="80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37" marR="9837" marT="983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marL="86061" marR="8606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5396896"/>
                  </a:ext>
                </a:extLst>
              </a:tr>
            </a:tbl>
          </a:graphicData>
        </a:graphic>
      </p:graphicFrame>
      <p:sp>
        <p:nvSpPr>
          <p:cNvPr id="87" name="TextBox 86"/>
          <p:cNvSpPr txBox="1"/>
          <p:nvPr/>
        </p:nvSpPr>
        <p:spPr>
          <a:xfrm>
            <a:off x="640703" y="1977709"/>
            <a:ext cx="1417770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en-US" sz="1000" b="1" dirty="0" smtClean="0">
                <a:solidFill>
                  <a:srgbClr val="81BC00"/>
                </a:solidFill>
                <a:latin typeface="+mj-lt"/>
              </a:rPr>
              <a:t>Key Events</a:t>
            </a:r>
            <a:endParaRPr lang="en-US" sz="1000" b="1" dirty="0">
              <a:solidFill>
                <a:srgbClr val="81BC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79987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469900" y="402336"/>
            <a:ext cx="11252200" cy="334102"/>
          </a:xfrm>
        </p:spPr>
        <p:txBody>
          <a:bodyPr/>
          <a:lstStyle/>
          <a:p>
            <a:r>
              <a:rPr lang="en-US" dirty="0"/>
              <a:t>RIBridges Incident Management Process and Status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011218" y="2861180"/>
            <a:ext cx="2099445" cy="802285"/>
          </a:xfrm>
          <a:prstGeom prst="rect">
            <a:avLst/>
          </a:prstGeom>
          <a:noFill/>
          <a:ln w="12700" algn="ctr">
            <a:solidFill>
              <a:schemeClr val="bg2"/>
            </a:solidFill>
            <a:miter lim="800000"/>
            <a:headEnd type="none" w="sm" len="sm"/>
            <a:tailEnd type="none" w="med" len="lg"/>
          </a:ln>
        </p:spPr>
        <p:txBody>
          <a:bodyPr lIns="88900" tIns="88900" rIns="88900" bIns="88900" anchor="ctr"/>
          <a:lstStyle/>
          <a:p>
            <a:pPr algn="ctr"/>
            <a:r>
              <a:rPr lang="en-GB" altLang="ja-JP" sz="3200" dirty="0">
                <a:solidFill>
                  <a:schemeClr val="accent1"/>
                </a:solidFill>
                <a:ea typeface="ＭＳ Ｐゴシック" pitchFamily="50" charset="-128"/>
              </a:rPr>
              <a:t>2,947</a:t>
            </a:r>
            <a:endParaRPr lang="en-GB" altLang="ja-JP" sz="3200" dirty="0">
              <a:solidFill>
                <a:schemeClr val="accent1"/>
              </a:solidFill>
              <a:ea typeface="ＭＳ Ｐゴシック" pitchFamily="50" charset="-128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781876" y="1601518"/>
            <a:ext cx="2613018" cy="802285"/>
          </a:xfrm>
          <a:prstGeom prst="rect">
            <a:avLst/>
          </a:prstGeom>
          <a:solidFill>
            <a:schemeClr val="accent3"/>
          </a:solidFill>
          <a:ln w="12700" algn="ctr">
            <a:solidFill>
              <a:schemeClr val="bg2"/>
            </a:solidFill>
            <a:miter lim="800000"/>
            <a:headEnd type="none" w="sm" len="sm"/>
            <a:tailEnd type="none" w="med" len="lg"/>
          </a:ln>
        </p:spPr>
        <p:txBody>
          <a:bodyPr lIns="88900" tIns="88900" rIns="88900" bIns="88900" anchor="ctr"/>
          <a:lstStyle/>
          <a:p>
            <a:pPr algn="ctr"/>
            <a:r>
              <a:rPr lang="en-GB" altLang="ja-JP" sz="3200" dirty="0">
                <a:solidFill>
                  <a:schemeClr val="bg1"/>
                </a:solidFill>
                <a:ea typeface="ＭＳ Ｐゴシック" pitchFamily="50" charset="-128"/>
              </a:rPr>
              <a:t>5,899</a:t>
            </a:r>
            <a:endParaRPr lang="en-GB" altLang="ja-JP" sz="3200" dirty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8605291" y="2901295"/>
            <a:ext cx="2249175" cy="697672"/>
          </a:xfrm>
          <a:prstGeom prst="rect">
            <a:avLst/>
          </a:prstGeom>
          <a:solidFill>
            <a:schemeClr val="accent5"/>
          </a:solidFill>
          <a:ln w="12700" algn="ctr">
            <a:solidFill>
              <a:schemeClr val="bg2"/>
            </a:solidFill>
            <a:miter lim="800000"/>
            <a:headEnd type="none" w="sm" len="sm"/>
            <a:tailEnd type="none" w="med" len="lg"/>
          </a:ln>
        </p:spPr>
        <p:txBody>
          <a:bodyPr lIns="88900" tIns="88900" rIns="88900" bIns="88900" anchor="ctr"/>
          <a:lstStyle/>
          <a:p>
            <a:pPr algn="ctr"/>
            <a:r>
              <a:rPr lang="en-GB" altLang="ja-JP" sz="3200" dirty="0" smtClean="0">
                <a:solidFill>
                  <a:schemeClr val="bg1"/>
                </a:solidFill>
                <a:ea typeface="ＭＳ Ｐゴシック" pitchFamily="50" charset="-128"/>
              </a:rPr>
              <a:t>1,381</a:t>
            </a:r>
            <a:endParaRPr lang="en-GB" altLang="ja-JP" sz="3200" dirty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05291" y="2601564"/>
            <a:ext cx="2249175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800" b="1" dirty="0" smtClean="0">
                <a:solidFill>
                  <a:schemeClr val="accent5"/>
                </a:solidFill>
              </a:rPr>
              <a:t>Problems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35295" y="1324008"/>
            <a:ext cx="24846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800" b="1" dirty="0" smtClean="0">
                <a:solidFill>
                  <a:schemeClr val="accent1"/>
                </a:solidFill>
              </a:rPr>
              <a:t>Incidents Logged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1011218" y="2851198"/>
            <a:ext cx="2099446" cy="802285"/>
          </a:xfrm>
          <a:prstGeom prst="rect">
            <a:avLst/>
          </a:prstGeom>
          <a:noFill/>
          <a:ln w="12700" algn="ctr">
            <a:solidFill>
              <a:schemeClr val="bg2"/>
            </a:solidFill>
            <a:miter lim="800000"/>
            <a:headEnd type="none" w="sm" len="sm"/>
            <a:tailEnd type="none" w="med" len="lg"/>
          </a:ln>
        </p:spPr>
        <p:txBody>
          <a:bodyPr lIns="88900" tIns="88900" rIns="88900" bIns="88900" anchor="ctr"/>
          <a:lstStyle/>
          <a:p>
            <a:pPr algn="ctr"/>
            <a:endParaRPr lang="en-GB" altLang="ja-JP" sz="3200" dirty="0">
              <a:solidFill>
                <a:schemeClr val="accent1"/>
              </a:solidFill>
              <a:ea typeface="ＭＳ Ｐゴシック" pitchFamily="50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67017" y="2748341"/>
            <a:ext cx="178784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200" b="1">
                <a:solidFill>
                  <a:schemeClr val="accent1"/>
                </a:solidFill>
              </a:rPr>
              <a:t>Triaged Incidents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011218" y="5284744"/>
            <a:ext cx="2099445" cy="802285"/>
          </a:xfrm>
          <a:prstGeom prst="rect">
            <a:avLst/>
          </a:prstGeom>
          <a:noFill/>
          <a:ln w="12700" algn="ctr">
            <a:solidFill>
              <a:schemeClr val="bg2"/>
            </a:solidFill>
            <a:miter lim="800000"/>
            <a:headEnd type="none" w="sm" len="sm"/>
            <a:tailEnd type="none" w="med" len="lg"/>
          </a:ln>
        </p:spPr>
        <p:txBody>
          <a:bodyPr lIns="88900" tIns="88900" rIns="88900" bIns="88900" anchor="ctr"/>
          <a:lstStyle/>
          <a:p>
            <a:pPr algn="ctr"/>
            <a:r>
              <a:rPr lang="en-GB" altLang="ja-JP" sz="3200" dirty="0" smtClean="0">
                <a:solidFill>
                  <a:schemeClr val="accent1"/>
                </a:solidFill>
                <a:ea typeface="ＭＳ Ｐゴシック" pitchFamily="50" charset="-128"/>
              </a:rPr>
              <a:t>2,466</a:t>
            </a:r>
            <a:endParaRPr lang="en-GB" altLang="ja-JP" sz="3200" dirty="0">
              <a:solidFill>
                <a:schemeClr val="accent1"/>
              </a:solidFill>
              <a:ea typeface="ＭＳ Ｐゴシック" pitchFamily="50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67017" y="5144047"/>
            <a:ext cx="178784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200" b="1" dirty="0" smtClean="0">
                <a:solidFill>
                  <a:schemeClr val="accent1"/>
                </a:solidFill>
              </a:rPr>
              <a:t>Work In Progress</a:t>
            </a: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1011218" y="4016058"/>
            <a:ext cx="2099446" cy="802285"/>
          </a:xfrm>
          <a:prstGeom prst="rect">
            <a:avLst/>
          </a:prstGeom>
          <a:noFill/>
          <a:ln w="12700" algn="ctr">
            <a:solidFill>
              <a:schemeClr val="bg2"/>
            </a:solidFill>
            <a:miter lim="800000"/>
            <a:headEnd type="none" w="sm" len="sm"/>
            <a:tailEnd type="none" w="med" len="lg"/>
          </a:ln>
        </p:spPr>
        <p:txBody>
          <a:bodyPr lIns="88900" tIns="88900" rIns="88900" bIns="88900" anchor="ctr"/>
          <a:lstStyle/>
          <a:p>
            <a:pPr algn="ctr"/>
            <a:r>
              <a:rPr lang="en-GB" altLang="ja-JP" sz="3200" dirty="0" smtClean="0">
                <a:solidFill>
                  <a:schemeClr val="accent1"/>
                </a:solidFill>
                <a:ea typeface="ＭＳ Ｐゴシック" pitchFamily="50" charset="-128"/>
              </a:rPr>
              <a:t>486</a:t>
            </a:r>
            <a:endParaRPr lang="en-GB" altLang="ja-JP" sz="3200" dirty="0">
              <a:solidFill>
                <a:schemeClr val="accent1"/>
              </a:solidFill>
              <a:ea typeface="ＭＳ Ｐゴシック" pitchFamily="50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85757" y="3839334"/>
            <a:ext cx="2005256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200" b="1" dirty="0">
                <a:solidFill>
                  <a:schemeClr val="accent1"/>
                </a:solidFill>
              </a:rPr>
              <a:t>Triaged – Awaiting State Clarification</a:t>
            </a:r>
          </a:p>
        </p:txBody>
      </p:sp>
      <p:cxnSp>
        <p:nvCxnSpPr>
          <p:cNvPr id="30" name="Elbow Connector 29"/>
          <p:cNvCxnSpPr>
            <a:stCxn id="24" idx="3"/>
            <a:endCxn id="21" idx="1"/>
          </p:cNvCxnSpPr>
          <p:nvPr/>
        </p:nvCxnSpPr>
        <p:spPr>
          <a:xfrm flipV="1">
            <a:off x="3110664" y="3250131"/>
            <a:ext cx="5494627" cy="2210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8817742" y="3796040"/>
            <a:ext cx="1821569" cy="582132"/>
          </a:xfrm>
          <a:prstGeom prst="rect">
            <a:avLst/>
          </a:prstGeom>
          <a:noFill/>
          <a:ln w="12700" algn="ctr">
            <a:solidFill>
              <a:schemeClr val="bg2"/>
            </a:solidFill>
            <a:miter lim="800000"/>
            <a:headEnd type="none" w="sm" len="sm"/>
            <a:tailEnd type="none" w="med" len="lg"/>
          </a:ln>
        </p:spPr>
        <p:txBody>
          <a:bodyPr lIns="88900" tIns="88900" rIns="88900" bIns="88900" anchor="ctr"/>
          <a:lstStyle/>
          <a:p>
            <a:pPr algn="ctr"/>
            <a:r>
              <a:rPr lang="en-GB" altLang="ja-JP" dirty="0" smtClean="0">
                <a:solidFill>
                  <a:srgbClr val="012169"/>
                </a:solidFill>
                <a:ea typeface="ＭＳ Ｐゴシック" pitchFamily="50" charset="-128"/>
              </a:rPr>
              <a:t>367</a:t>
            </a:r>
            <a:endParaRPr lang="en-GB" altLang="ja-JP" dirty="0">
              <a:solidFill>
                <a:srgbClr val="012169"/>
              </a:solidFill>
              <a:ea typeface="ＭＳ Ｐゴシック" pitchFamily="50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934153" y="3691657"/>
            <a:ext cx="1533397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400" b="1" dirty="0" smtClean="0">
                <a:solidFill>
                  <a:srgbClr val="012169"/>
                </a:solidFill>
              </a:rPr>
              <a:t>Data Fix</a:t>
            </a: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8811855" y="4585457"/>
            <a:ext cx="1821569" cy="567451"/>
          </a:xfrm>
          <a:prstGeom prst="rect">
            <a:avLst/>
          </a:prstGeom>
          <a:noFill/>
          <a:ln w="12700" algn="ctr">
            <a:solidFill>
              <a:schemeClr val="bg2"/>
            </a:solidFill>
            <a:miter lim="800000"/>
            <a:headEnd type="none" w="sm" len="sm"/>
            <a:tailEnd type="none" w="med" len="lg"/>
          </a:ln>
        </p:spPr>
        <p:txBody>
          <a:bodyPr lIns="88900" tIns="88900" rIns="88900" bIns="88900" anchor="ctr"/>
          <a:lstStyle/>
          <a:p>
            <a:pPr algn="ctr"/>
            <a:r>
              <a:rPr lang="en-GB" altLang="ja-JP" dirty="0" smtClean="0">
                <a:solidFill>
                  <a:schemeClr val="accent2"/>
                </a:solidFill>
                <a:ea typeface="ＭＳ Ｐゴシック" pitchFamily="50" charset="-128"/>
              </a:rPr>
              <a:t>1,014</a:t>
            </a:r>
            <a:endParaRPr lang="en-GB" altLang="ja-JP" dirty="0">
              <a:solidFill>
                <a:schemeClr val="accent2"/>
              </a:solidFill>
              <a:ea typeface="ＭＳ Ｐゴシック" pitchFamily="50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999993" y="4492833"/>
            <a:ext cx="1414106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400" b="1" dirty="0" smtClean="0">
                <a:solidFill>
                  <a:schemeClr val="accent2"/>
                </a:solidFill>
              </a:rPr>
              <a:t>Code Fix</a:t>
            </a: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4507834" y="4254019"/>
            <a:ext cx="1682137" cy="342178"/>
          </a:xfrm>
          <a:prstGeom prst="rect">
            <a:avLst/>
          </a:prstGeom>
          <a:noFill/>
          <a:ln w="12700" algn="ctr">
            <a:solidFill>
              <a:schemeClr val="accent6"/>
            </a:solidFill>
            <a:miter lim="800000"/>
            <a:headEnd type="none" w="sm" len="sm"/>
            <a:tailEnd type="none" w="med" len="lg"/>
          </a:ln>
        </p:spPr>
        <p:txBody>
          <a:bodyPr lIns="88900" tIns="88900" rIns="88900" bIns="88900" anchor="ctr"/>
          <a:lstStyle/>
          <a:p>
            <a:pPr algn="ctr"/>
            <a:r>
              <a:rPr lang="en-GB" altLang="ja-JP" sz="1200" dirty="0" smtClean="0">
                <a:solidFill>
                  <a:srgbClr val="008986"/>
                </a:solidFill>
                <a:ea typeface="ＭＳ Ｐゴシック" pitchFamily="50" charset="-128"/>
              </a:rPr>
              <a:t>18</a:t>
            </a:r>
            <a:endParaRPr lang="en-GB" altLang="ja-JP" sz="1200" dirty="0">
              <a:solidFill>
                <a:srgbClr val="008986"/>
              </a:solidFill>
              <a:ea typeface="ＭＳ Ｐゴシック" pitchFamily="50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57811" y="4117317"/>
            <a:ext cx="1416023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200" b="1" dirty="0" smtClean="0">
                <a:solidFill>
                  <a:srgbClr val="008986"/>
                </a:solidFill>
              </a:rPr>
              <a:t>BRR Needed</a:t>
            </a: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4507834" y="4946412"/>
            <a:ext cx="1682137" cy="342178"/>
          </a:xfrm>
          <a:prstGeom prst="rect">
            <a:avLst/>
          </a:prstGeom>
          <a:noFill/>
          <a:ln w="12700" algn="ctr">
            <a:solidFill>
              <a:schemeClr val="accent6"/>
            </a:solidFill>
            <a:miter lim="800000"/>
            <a:headEnd type="none" w="sm" len="sm"/>
            <a:tailEnd type="none" w="med" len="lg"/>
          </a:ln>
        </p:spPr>
        <p:txBody>
          <a:bodyPr lIns="88900" tIns="88900" rIns="88900" bIns="88900" anchor="ctr"/>
          <a:lstStyle/>
          <a:p>
            <a:pPr algn="ctr"/>
            <a:r>
              <a:rPr lang="en-GB" altLang="ja-JP" sz="1200" dirty="0" smtClean="0">
                <a:solidFill>
                  <a:srgbClr val="008986"/>
                </a:solidFill>
                <a:ea typeface="ＭＳ Ｐゴシック" pitchFamily="50" charset="-128"/>
              </a:rPr>
              <a:t>107</a:t>
            </a:r>
            <a:endParaRPr lang="en-GB" altLang="ja-JP" sz="1200" dirty="0">
              <a:solidFill>
                <a:srgbClr val="008986"/>
              </a:solidFill>
              <a:ea typeface="ＭＳ Ｐゴシック" pitchFamily="50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57811" y="4674795"/>
            <a:ext cx="1416023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200" b="1" dirty="0" smtClean="0">
                <a:solidFill>
                  <a:srgbClr val="008986"/>
                </a:solidFill>
              </a:rPr>
              <a:t>Worker Action Needed</a:t>
            </a: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4507834" y="3608727"/>
            <a:ext cx="1682137" cy="342178"/>
          </a:xfrm>
          <a:prstGeom prst="rect">
            <a:avLst/>
          </a:prstGeom>
          <a:noFill/>
          <a:ln w="12700" algn="ctr">
            <a:solidFill>
              <a:schemeClr val="accent6"/>
            </a:solidFill>
            <a:miter lim="800000"/>
            <a:headEnd type="none" w="sm" len="sm"/>
            <a:tailEnd type="none" w="med" len="lg"/>
          </a:ln>
        </p:spPr>
        <p:txBody>
          <a:bodyPr lIns="88900" tIns="88900" rIns="88900" bIns="88900" anchor="ctr"/>
          <a:lstStyle/>
          <a:p>
            <a:pPr algn="ctr"/>
            <a:r>
              <a:rPr lang="en-GB" altLang="ja-JP" sz="1200" dirty="0" smtClean="0">
                <a:solidFill>
                  <a:srgbClr val="008986"/>
                </a:solidFill>
                <a:ea typeface="ＭＳ Ｐゴシック" pitchFamily="50" charset="-128"/>
              </a:rPr>
              <a:t>165</a:t>
            </a:r>
            <a:endParaRPr lang="en-GB" altLang="ja-JP" sz="1200" dirty="0">
              <a:solidFill>
                <a:srgbClr val="008986"/>
              </a:solidFill>
              <a:ea typeface="ＭＳ Ｐゴシック" pitchFamily="50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47627" y="3336029"/>
            <a:ext cx="1416023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200" b="1" dirty="0" smtClean="0">
                <a:solidFill>
                  <a:srgbClr val="008986"/>
                </a:solidFill>
              </a:rPr>
              <a:t>Invalid Incidents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6457059" y="2923768"/>
            <a:ext cx="18193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00"/>
              </a:spcBef>
              <a:buSzPct val="100000"/>
            </a:pPr>
            <a:r>
              <a:rPr lang="en-US" sz="1600" dirty="0"/>
              <a:t>Problem </a:t>
            </a:r>
            <a:r>
              <a:rPr lang="en-US" sz="1600" dirty="0" smtClean="0"/>
              <a:t>Tickets</a:t>
            </a:r>
            <a:endParaRPr lang="en-US" sz="1600" dirty="0"/>
          </a:p>
        </p:txBody>
      </p:sp>
      <p:cxnSp>
        <p:nvCxnSpPr>
          <p:cNvPr id="42" name="Elbow Connector 41"/>
          <p:cNvCxnSpPr>
            <a:endCxn id="39" idx="1"/>
          </p:cNvCxnSpPr>
          <p:nvPr/>
        </p:nvCxnSpPr>
        <p:spPr>
          <a:xfrm flipV="1">
            <a:off x="3110664" y="3779816"/>
            <a:ext cx="1397170" cy="648143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endCxn id="35" idx="1"/>
          </p:cNvCxnSpPr>
          <p:nvPr/>
        </p:nvCxnSpPr>
        <p:spPr>
          <a:xfrm flipV="1">
            <a:off x="3110664" y="4425108"/>
            <a:ext cx="1397170" cy="2851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28" idx="3"/>
            <a:endCxn id="37" idx="1"/>
          </p:cNvCxnSpPr>
          <p:nvPr/>
        </p:nvCxnSpPr>
        <p:spPr>
          <a:xfrm>
            <a:off x="3110664" y="4417201"/>
            <a:ext cx="1397170" cy="700300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4524753" y="5654474"/>
            <a:ext cx="1682137" cy="572251"/>
          </a:xfrm>
          <a:prstGeom prst="rect">
            <a:avLst/>
          </a:prstGeom>
          <a:noFill/>
          <a:ln w="12700" algn="ctr">
            <a:solidFill>
              <a:schemeClr val="accent6"/>
            </a:solidFill>
            <a:miter lim="800000"/>
            <a:headEnd type="none" w="sm" len="sm"/>
            <a:tailEnd type="none" w="med" len="lg"/>
          </a:ln>
        </p:spPr>
        <p:txBody>
          <a:bodyPr lIns="88900" tIns="88900" rIns="88900" bIns="88900" anchor="ctr"/>
          <a:lstStyle/>
          <a:p>
            <a:pPr algn="ctr"/>
            <a:endParaRPr lang="en-GB" altLang="ja-JP" sz="1200" dirty="0" smtClean="0">
              <a:solidFill>
                <a:srgbClr val="008986"/>
              </a:solidFill>
              <a:ea typeface="ＭＳ Ｐゴシック" pitchFamily="50" charset="-128"/>
            </a:endParaRPr>
          </a:p>
          <a:p>
            <a:pPr algn="ctr"/>
            <a:r>
              <a:rPr lang="en-GB" altLang="ja-JP" sz="1200" dirty="0" smtClean="0">
                <a:solidFill>
                  <a:srgbClr val="008986"/>
                </a:solidFill>
                <a:ea typeface="ＭＳ Ｐゴシック" pitchFamily="50" charset="-128"/>
              </a:rPr>
              <a:t>196</a:t>
            </a:r>
            <a:endParaRPr lang="en-GB" altLang="ja-JP" sz="1200" dirty="0">
              <a:solidFill>
                <a:srgbClr val="008986"/>
              </a:solidFill>
              <a:ea typeface="ＭＳ Ｐゴシック" pitchFamily="50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690845" y="5360260"/>
            <a:ext cx="1401599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200" b="1" dirty="0" smtClean="0">
                <a:solidFill>
                  <a:srgbClr val="008986"/>
                </a:solidFill>
              </a:rPr>
              <a:t>Additional Information Needed</a:t>
            </a:r>
          </a:p>
        </p:txBody>
      </p:sp>
      <p:cxnSp>
        <p:nvCxnSpPr>
          <p:cNvPr id="47" name="Elbow Connector 46"/>
          <p:cNvCxnSpPr>
            <a:endCxn id="45" idx="1"/>
          </p:cNvCxnSpPr>
          <p:nvPr/>
        </p:nvCxnSpPr>
        <p:spPr>
          <a:xfrm rot="16200000" flipH="1">
            <a:off x="3315999" y="4731846"/>
            <a:ext cx="1702004" cy="715504"/>
          </a:xfrm>
          <a:prstGeom prst="bentConnector2">
            <a:avLst/>
          </a:prstGeom>
          <a:ln>
            <a:solidFill>
              <a:schemeClr val="tx2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 bwMode="gray">
          <a:xfrm>
            <a:off x="781876" y="2441986"/>
            <a:ext cx="2613018" cy="3784740"/>
          </a:xfrm>
          <a:prstGeom prst="rect">
            <a:avLst/>
          </a:prstGeom>
          <a:noFill/>
          <a:ln w="9525" algn="ctr">
            <a:solidFill>
              <a:schemeClr val="accent3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 smtClean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 bwMode="gray">
          <a:xfrm>
            <a:off x="8605291" y="3647713"/>
            <a:ext cx="2249175" cy="1681000"/>
          </a:xfrm>
          <a:prstGeom prst="rect">
            <a:avLst/>
          </a:prstGeom>
          <a:noFill/>
          <a:ln w="9525" algn="ctr">
            <a:solidFill>
              <a:schemeClr val="accent3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 smtClean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809249" y="1134473"/>
            <a:ext cx="7806266" cy="1318310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spcBef>
                <a:spcPts val="200"/>
              </a:spcBef>
              <a:buSzPct val="100000"/>
            </a:pPr>
            <a:r>
              <a:rPr lang="en-US" sz="1050" b="1" dirty="0" smtClean="0"/>
              <a:t>Definitions</a:t>
            </a:r>
          </a:p>
          <a:p>
            <a:pPr algn="ctr">
              <a:spcBef>
                <a:spcPts val="200"/>
              </a:spcBef>
              <a:buSzPct val="100000"/>
            </a:pPr>
            <a:endParaRPr lang="en-US" sz="1050" b="1" dirty="0" smtClean="0"/>
          </a:p>
          <a:p>
            <a:r>
              <a:rPr lang="en-US" sz="1050" dirty="0" smtClean="0"/>
              <a:t>An </a:t>
            </a:r>
            <a:r>
              <a:rPr lang="en-US" sz="1050" b="1" dirty="0" smtClean="0"/>
              <a:t>Incident</a:t>
            </a:r>
            <a:r>
              <a:rPr lang="en-US" sz="1050" dirty="0" smtClean="0"/>
              <a:t> is logged as a ticket when a worker raises an item that is not part of the standard operation of UHIP. This may be an enhancement request, a system issue, or something that has the potential to impact the quality of service provided by UHIP.</a:t>
            </a:r>
          </a:p>
          <a:p>
            <a:r>
              <a:rPr lang="en-US" sz="1050" dirty="0" smtClean="0"/>
              <a:t> </a:t>
            </a:r>
          </a:p>
          <a:p>
            <a:r>
              <a:rPr lang="en-US" sz="1050" dirty="0" smtClean="0"/>
              <a:t>The </a:t>
            </a:r>
            <a:r>
              <a:rPr lang="en-US" sz="1050" b="1" dirty="0" smtClean="0"/>
              <a:t>Problem Management Process </a:t>
            </a:r>
            <a:r>
              <a:rPr lang="en-US" sz="1050" dirty="0" smtClean="0"/>
              <a:t>is designed to identify, prioritize and resolve incidents; prevent new or recurring problems from happening; and minimize the impact of incidents that cannot be prevented.</a:t>
            </a:r>
            <a:endParaRPr lang="en-US" sz="1050" dirty="0"/>
          </a:p>
        </p:txBody>
      </p:sp>
      <p:sp>
        <p:nvSpPr>
          <p:cNvPr id="49" name="Text Placeholder 1"/>
          <p:cNvSpPr txBox="1">
            <a:spLocks/>
          </p:cNvSpPr>
          <p:nvPr/>
        </p:nvSpPr>
        <p:spPr>
          <a:xfrm>
            <a:off x="466344" y="713232"/>
            <a:ext cx="11252200" cy="3485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indent="0">
              <a:spcBef>
                <a:spcPts val="0"/>
              </a:spcBef>
              <a:spcAft>
                <a:spcPts val="1333"/>
              </a:spcAft>
              <a:buSzPct val="100000"/>
              <a:buFontTx/>
              <a:buNone/>
              <a:defRPr sz="2000" b="0">
                <a:solidFill>
                  <a:schemeClr val="tx2"/>
                </a:solidFill>
              </a:defRPr>
            </a:lvl1pPr>
            <a:lvl2pPr marL="127000" indent="-127000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1200" b="0" dirty="0" smtClean="0"/>
            </a:lvl2pPr>
            <a:lvl3pPr marL="279400" indent="-127000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lang="en-US" sz="1200" dirty="0" smtClean="0"/>
            </a:lvl3pPr>
            <a:lvl4pPr marL="431800" indent="-127000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 lang="en-US" sz="1200" baseline="0" dirty="0" smtClean="0"/>
            </a:lvl4pPr>
            <a:lvl5pPr marL="584200" indent="-127000" defTabSz="1064657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tabLst/>
              <a:defRPr lang="en-US" sz="1200" baseline="0" dirty="0" smtClean="0"/>
            </a:lvl5pPr>
            <a:lvl6pPr marL="710382" indent="-235194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6pPr>
            <a:lvl7pPr marL="710382" indent="-235194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/>
            </a:lvl7pPr>
            <a:lvl8pPr marL="710382" indent="-235194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8pPr>
            <a:lvl9pPr marL="710382" indent="-235194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9pPr>
          </a:lstStyle>
          <a:p>
            <a:r>
              <a:rPr lang="en-US" sz="1800" dirty="0"/>
              <a:t>Friday Jan. 19</a:t>
            </a:r>
            <a:r>
              <a:rPr lang="en-US" sz="1800" baseline="30000" dirty="0"/>
              <a:t>th</a:t>
            </a:r>
            <a:r>
              <a:rPr lang="en-US" sz="1800" dirty="0"/>
              <a:t>, 2018 (10:00 AM EDT)</a:t>
            </a:r>
            <a:endParaRPr lang="en-US" sz="1800" dirty="0">
              <a:solidFill>
                <a:srgbClr val="5757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0426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00" name="think-cell Slide" r:id="rId5" imgW="592" imgH="591" progId="TCLayout.ActiveDocument.1">
                  <p:embed/>
                </p:oleObj>
              </mc:Choice>
              <mc:Fallback>
                <p:oleObj name="think-cell Slide" r:id="rId5" imgW="592" imgH="59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Connector 20"/>
          <p:cNvCxnSpPr/>
          <p:nvPr/>
        </p:nvCxnSpPr>
        <p:spPr>
          <a:xfrm>
            <a:off x="469900" y="1446406"/>
            <a:ext cx="11045952" cy="518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/>
          </p:cNvSpPr>
          <p:nvPr/>
        </p:nvSpPr>
        <p:spPr>
          <a:xfrm>
            <a:off x="469899" y="1226950"/>
            <a:ext cx="3450167" cy="18466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200" dirty="0" smtClean="0"/>
              <a:t>Backlog Day over Day</a:t>
            </a:r>
            <a:endParaRPr lang="en-US" sz="1200" dirty="0"/>
          </a:p>
        </p:txBody>
      </p:sp>
      <p:sp>
        <p:nvSpPr>
          <p:cNvPr id="8" name="Title 11"/>
          <p:cNvSpPr txBox="1">
            <a:spLocks/>
          </p:cNvSpPr>
          <p:nvPr/>
        </p:nvSpPr>
        <p:spPr bwMode="gray">
          <a:xfrm>
            <a:off x="469900" y="402336"/>
            <a:ext cx="11252200" cy="334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21917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RIBridges Technical Metrics – Incident Backlog Trend (includes problems being fixed)</a:t>
            </a:r>
          </a:p>
        </p:txBody>
      </p:sp>
      <p:graphicFrame>
        <p:nvGraphicFramePr>
          <p:cNvPr id="11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7307881"/>
              </p:ext>
            </p:extLst>
          </p:nvPr>
        </p:nvGraphicFramePr>
        <p:xfrm>
          <a:off x="466344" y="1444752"/>
          <a:ext cx="11173968" cy="4956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" name="Text Placeholder 1"/>
          <p:cNvSpPr txBox="1">
            <a:spLocks/>
          </p:cNvSpPr>
          <p:nvPr/>
        </p:nvSpPr>
        <p:spPr>
          <a:xfrm>
            <a:off x="466344" y="713232"/>
            <a:ext cx="11252200" cy="3485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indent="0">
              <a:spcBef>
                <a:spcPts val="0"/>
              </a:spcBef>
              <a:spcAft>
                <a:spcPts val="1333"/>
              </a:spcAft>
              <a:buSzPct val="100000"/>
              <a:buFontTx/>
              <a:buNone/>
              <a:defRPr sz="2000" b="0">
                <a:solidFill>
                  <a:schemeClr val="tx2"/>
                </a:solidFill>
              </a:defRPr>
            </a:lvl1pPr>
            <a:lvl2pPr marL="127000" indent="-127000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1200" b="0" dirty="0" smtClean="0"/>
            </a:lvl2pPr>
            <a:lvl3pPr marL="279400" indent="-127000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defRPr lang="en-US" sz="1200" dirty="0" smtClean="0"/>
            </a:lvl3pPr>
            <a:lvl4pPr marL="431800" indent="-127000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◦"/>
              <a:defRPr lang="en-US" sz="1200" baseline="0" dirty="0" smtClean="0"/>
            </a:lvl4pPr>
            <a:lvl5pPr marL="584200" indent="-127000" defTabSz="1064657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−"/>
              <a:tabLst/>
              <a:defRPr lang="en-US" sz="1200" baseline="0" dirty="0" smtClean="0"/>
            </a:lvl5pPr>
            <a:lvl6pPr marL="710382" indent="-235194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6pPr>
            <a:lvl7pPr marL="710382" indent="-235194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/>
            </a:lvl7pPr>
            <a:lvl8pPr marL="710382" indent="-235194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8pPr>
            <a:lvl9pPr marL="710382" indent="-235194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baseline="0"/>
            </a:lvl9pPr>
          </a:lstStyle>
          <a:p>
            <a:r>
              <a:rPr lang="en-US" sz="1800" dirty="0"/>
              <a:t>Friday Jan. 19</a:t>
            </a:r>
            <a:r>
              <a:rPr lang="en-US" sz="1800" baseline="30000" dirty="0"/>
              <a:t>th</a:t>
            </a:r>
            <a:r>
              <a:rPr lang="en-US" sz="1800" dirty="0"/>
              <a:t>, 2018 (10:00 AM EDT)</a:t>
            </a:r>
            <a:endParaRPr lang="en-US" sz="1800" dirty="0">
              <a:solidFill>
                <a:srgbClr val="5757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92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Deloitte_US_Onscreen">
  <a:themeElements>
    <a:clrScheme name="Deloitte colors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046A38"/>
      </a:accent2>
      <a:accent3>
        <a:srgbClr val="62B5E5"/>
      </a:accent3>
      <a:accent4>
        <a:srgbClr val="012169"/>
      </a:accent4>
      <a:accent5>
        <a:srgbClr val="0097A9"/>
      </a:accent5>
      <a:accent6>
        <a:srgbClr val="75787B"/>
      </a:accent6>
      <a:hlink>
        <a:srgbClr val="00A3E0"/>
      </a:hlink>
      <a:folHlink>
        <a:srgbClr val="53565A"/>
      </a:folHlink>
    </a:clrScheme>
    <a:fontScheme name="Deloitte Powerpoint fon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3"/>
        </a:solidFill>
        <a:ln w="19050" algn="ctr">
          <a:noFill/>
          <a:miter lim="800000"/>
          <a:headEnd/>
          <a:tailEnd/>
        </a:ln>
      </a:spPr>
      <a:bodyPr wrap="square" lIns="88900" tIns="88900" rIns="88900" bIns="88900" rtlCol="0" anchor="ctr"/>
      <a:lstStyle>
        <a:defPPr>
          <a:lnSpc>
            <a:spcPct val="106000"/>
          </a:lnSpc>
          <a:buFont typeface="Wingdings 2" pitchFamily="18" charset="2"/>
          <a:buNone/>
          <a:defRPr sz="1600" b="1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vert="horz" wrap="square" lIns="0" tIns="0" rIns="0" bIns="0" rtlCol="0">
        <a:spAutoFit/>
      </a:bodyPr>
      <a:lstStyle>
        <a:defPPr>
          <a:spcBef>
            <a:spcPts val="200"/>
          </a:spcBef>
          <a:buSzPct val="100000"/>
          <a:defRPr sz="1200" dirty="0" smtClean="0"/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Presentation5" id="{21219445-7334-4AA3-9246-0115222D80DA}" vid="{F469ED6C-1D06-4A16-8A79-F12014AA15C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73633</TotalTime>
  <Words>766</Words>
  <Application>Microsoft Office PowerPoint</Application>
  <PresentationFormat>Widescreen</PresentationFormat>
  <Paragraphs>158</Paragraphs>
  <Slides>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ＭＳ Ｐゴシック</vt:lpstr>
      <vt:lpstr>ＭＳ Ｐゴシック</vt:lpstr>
      <vt:lpstr>Arial</vt:lpstr>
      <vt:lpstr>Calibri</vt:lpstr>
      <vt:lpstr>Open Sans</vt:lpstr>
      <vt:lpstr>Times New Roman</vt:lpstr>
      <vt:lpstr>Verdana</vt:lpstr>
      <vt:lpstr>Wingdings 2</vt:lpstr>
      <vt:lpstr>1_Deloitte_US_Onscreen</vt:lpstr>
      <vt:lpstr>think-cell Slide</vt:lpstr>
      <vt:lpstr>Production Daily Health Report </vt:lpstr>
      <vt:lpstr>RIBridges Incident Management Process and Status</vt:lpstr>
      <vt:lpstr>PowerPoint Presentation</vt:lpstr>
    </vt:vector>
  </TitlesOfParts>
  <Company>Deloitte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Coleman, Courtney</dc:creator>
  <cp:lastModifiedBy>Burr, James</cp:lastModifiedBy>
  <cp:revision>3953</cp:revision>
  <cp:lastPrinted>2017-07-25T20:44:16Z</cp:lastPrinted>
  <dcterms:created xsi:type="dcterms:W3CDTF">2016-06-27T20:06:35Z</dcterms:created>
  <dcterms:modified xsi:type="dcterms:W3CDTF">2018-01-19T14:55:46Z</dcterms:modified>
</cp:coreProperties>
</file>